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1"/>
  </p:notesMasterIdLst>
  <p:handoutMasterIdLst>
    <p:handoutMasterId r:id="rId42"/>
  </p:handoutMasterIdLst>
  <p:sldIdLst>
    <p:sldId id="308" r:id="rId2"/>
    <p:sldId id="533" r:id="rId3"/>
    <p:sldId id="603" r:id="rId4"/>
    <p:sldId id="632" r:id="rId5"/>
    <p:sldId id="623" r:id="rId6"/>
    <p:sldId id="640" r:id="rId7"/>
    <p:sldId id="641" r:id="rId8"/>
    <p:sldId id="629" r:id="rId9"/>
    <p:sldId id="670" r:id="rId10"/>
    <p:sldId id="625" r:id="rId11"/>
    <p:sldId id="628" r:id="rId12"/>
    <p:sldId id="634" r:id="rId13"/>
    <p:sldId id="635" r:id="rId14"/>
    <p:sldId id="636" r:id="rId15"/>
    <p:sldId id="637" r:id="rId16"/>
    <p:sldId id="638" r:id="rId17"/>
    <p:sldId id="642" r:id="rId18"/>
    <p:sldId id="661" r:id="rId19"/>
    <p:sldId id="663" r:id="rId20"/>
    <p:sldId id="671" r:id="rId21"/>
    <p:sldId id="656" r:id="rId22"/>
    <p:sldId id="657" r:id="rId23"/>
    <p:sldId id="672" r:id="rId24"/>
    <p:sldId id="658" r:id="rId25"/>
    <p:sldId id="659" r:id="rId26"/>
    <p:sldId id="643" r:id="rId27"/>
    <p:sldId id="644" r:id="rId28"/>
    <p:sldId id="645" r:id="rId29"/>
    <p:sldId id="646" r:id="rId30"/>
    <p:sldId id="647" r:id="rId31"/>
    <p:sldId id="648" r:id="rId32"/>
    <p:sldId id="667" r:id="rId33"/>
    <p:sldId id="666" r:id="rId34"/>
    <p:sldId id="650" r:id="rId35"/>
    <p:sldId id="652" r:id="rId36"/>
    <p:sldId id="653" r:id="rId37"/>
    <p:sldId id="582" r:id="rId38"/>
    <p:sldId id="673" r:id="rId39"/>
    <p:sldId id="669" r:id="rId40"/>
  </p:sldIdLst>
  <p:sldSz cx="9144000" cy="6858000" type="screen4x3"/>
  <p:notesSz cx="6797675" cy="987425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engwar Annatar Alt" pitchFamily="2" charset="0"/>
        <a:ea typeface="+mn-ea"/>
        <a:cs typeface="Courier New" pitchFamily="49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engwar Annatar Alt" pitchFamily="2" charset="0"/>
        <a:ea typeface="+mn-ea"/>
        <a:cs typeface="Courier New" pitchFamily="49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engwar Annatar Alt" pitchFamily="2" charset="0"/>
        <a:ea typeface="+mn-ea"/>
        <a:cs typeface="Courier New" pitchFamily="49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engwar Annatar Alt" pitchFamily="2" charset="0"/>
        <a:ea typeface="+mn-ea"/>
        <a:cs typeface="Courier New" pitchFamily="49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Tengwar Annatar Alt" pitchFamily="2" charset="0"/>
        <a:ea typeface="+mn-ea"/>
        <a:cs typeface="Courier New" pitchFamily="49" charset="0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Tengwar Annatar Alt" pitchFamily="2" charset="0"/>
        <a:ea typeface="+mn-ea"/>
        <a:cs typeface="Courier New" pitchFamily="49" charset="0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Tengwar Annatar Alt" pitchFamily="2" charset="0"/>
        <a:ea typeface="+mn-ea"/>
        <a:cs typeface="Courier New" pitchFamily="49" charset="0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Tengwar Annatar Alt" pitchFamily="2" charset="0"/>
        <a:ea typeface="+mn-ea"/>
        <a:cs typeface="Courier New" pitchFamily="49" charset="0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Tengwar Annatar Alt" pitchFamily="2" charset="0"/>
        <a:ea typeface="+mn-ea"/>
        <a:cs typeface="Courier New" pitchFamily="49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DAA51"/>
    <a:srgbClr val="CC6600"/>
    <a:srgbClr val="FF66CC"/>
    <a:srgbClr val="C4C4C4"/>
    <a:srgbClr val="E20000"/>
    <a:srgbClr val="2390D3"/>
    <a:srgbClr val="AE7A7A"/>
    <a:srgbClr val="7CAF37"/>
    <a:srgbClr val="5E9B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0598" autoAdjust="0"/>
    <p:restoredTop sz="94645" autoAdjust="0"/>
  </p:normalViewPr>
  <p:slideViewPr>
    <p:cSldViewPr snapToGrid="0">
      <p:cViewPr>
        <p:scale>
          <a:sx n="100" d="100"/>
          <a:sy n="100" d="100"/>
        </p:scale>
        <p:origin x="-1932" y="-6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290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1290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fld id="{6360E1B5-83B2-4297-B177-FBAEB29E5D4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80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5537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charset="0"/>
              </a:defRPr>
            </a:lvl1pPr>
          </a:lstStyle>
          <a:p>
            <a:fld id="{0B2AB422-842C-4594-88E2-8D0D3B6ED0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24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ethyl acetate,</a:t>
            </a:r>
            <a:r>
              <a:rPr lang="en-GB" baseline="0" dirty="0" smtClean="0"/>
              <a:t> </a:t>
            </a:r>
            <a:r>
              <a:rPr lang="en-GB" dirty="0" smtClean="0"/>
              <a:t>2-isobutyl-3-methoxypyrazine and hydrogen </a:t>
            </a:r>
            <a:r>
              <a:rPr lang="en-GB" dirty="0" err="1" smtClean="0"/>
              <a:t>sulfide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ethyl acetate,</a:t>
            </a:r>
            <a:r>
              <a:rPr lang="en-GB" baseline="0" dirty="0" smtClean="0"/>
              <a:t> </a:t>
            </a:r>
            <a:r>
              <a:rPr lang="en-GB" dirty="0" smtClean="0"/>
              <a:t>2-isobutyl-3-methoxypyrazine and hydrogen </a:t>
            </a:r>
            <a:r>
              <a:rPr lang="en-GB" dirty="0" err="1" smtClean="0"/>
              <a:t>sulfide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ethyl acetate,</a:t>
            </a:r>
            <a:r>
              <a:rPr lang="en-GB" baseline="0" dirty="0" smtClean="0"/>
              <a:t> </a:t>
            </a:r>
            <a:r>
              <a:rPr lang="en-GB" dirty="0" smtClean="0"/>
              <a:t>2-isobutyl-3-methoxypyrazine and hydrogen </a:t>
            </a:r>
            <a:r>
              <a:rPr lang="en-GB" dirty="0" err="1" smtClean="0"/>
              <a:t>sulfide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 the repeating unit or monomer can be expressed</a:t>
            </a:r>
            <a:r>
              <a:rPr lang="en-GB" baseline="0" dirty="0" smtClean="0"/>
              <a:t> in primary </a:t>
            </a:r>
            <a:r>
              <a:rPr lang="en-GB" baseline="0" dirty="0" err="1" smtClean="0"/>
              <a:t>odors</a:t>
            </a:r>
            <a:r>
              <a:rPr lang="en-GB" baseline="0" dirty="0" smtClean="0"/>
              <a:t>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2-Isobutyl-3-methoxypyrazine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From </a:t>
            </a:r>
            <a:r>
              <a:rPr lang="en-GB" dirty="0" err="1" smtClean="0"/>
              <a:t>PyMOL's</a:t>
            </a:r>
            <a:r>
              <a:rPr lang="en-GB" dirty="0" smtClean="0"/>
              <a:t> optimized anaglyph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2AB422-842C-4594-88E2-8D0D3B6ED0F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5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ChangeArrowheads="1"/>
          </p:cNvSpPr>
          <p:nvPr/>
        </p:nvSpPr>
        <p:spPr bwMode="auto">
          <a:xfrm>
            <a:off x="0" y="1447800"/>
            <a:ext cx="9144000" cy="3962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806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28600" y="1600200"/>
            <a:ext cx="8686800" cy="1828800"/>
          </a:xfrm>
        </p:spPr>
        <p:txBody>
          <a:bodyPr anchor="ctr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8806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28600" y="3429000"/>
            <a:ext cx="8686800" cy="1828800"/>
          </a:xfrm>
          <a:solidFill>
            <a:schemeClr val="tx1"/>
          </a:solidFill>
        </p:spPr>
        <p:txBody>
          <a:bodyPr lIns="0" tIns="0" rIns="0" bIns="0"/>
          <a:lstStyle>
            <a:lvl1pPr marL="0" indent="0" algn="ctr">
              <a:lnSpc>
                <a:spcPct val="100000"/>
              </a:lnSpc>
              <a:buFontTx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pic>
        <p:nvPicPr>
          <p:cNvPr id="880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684838"/>
            <a:ext cx="79375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0175"/>
            <a:ext cx="3810000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1356725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6100" y="122238"/>
            <a:ext cx="2019300" cy="6202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22238"/>
            <a:ext cx="5905500" cy="6202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7616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22238"/>
            <a:ext cx="7772400" cy="73501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066800"/>
            <a:ext cx="39624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066800"/>
            <a:ext cx="39624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27692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20227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562497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066800"/>
            <a:ext cx="3962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0" y="1066800"/>
            <a:ext cx="39624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0050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66029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7980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7498317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17045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652987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ChangeArrowheads="1"/>
          </p:cNvSpPr>
          <p:nvPr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7043" name="Rectangle 3"/>
          <p:cNvSpPr>
            <a:spLocks noChangeArrowheads="1"/>
          </p:cNvSpPr>
          <p:nvPr/>
        </p:nvSpPr>
        <p:spPr bwMode="auto">
          <a:xfrm>
            <a:off x="0" y="0"/>
            <a:ext cx="9144000" cy="9144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122238"/>
            <a:ext cx="7772400" cy="73501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066800"/>
            <a:ext cx="8077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87046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4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7" r:id="rId12"/>
  </p:sldLayoutIdLst>
  <p:transition/>
  <p:txStyles>
    <p:titleStyle>
      <a:lvl1pPr algn="l" rtl="0" fontAlgn="base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</a:defRPr>
      </a:lvl2pPr>
      <a:lvl3pPr algn="l" rtl="0" fontAlgn="base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</a:defRPr>
      </a:lvl3pPr>
      <a:lvl4pPr algn="l" rtl="0" fontAlgn="base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</a:defRPr>
      </a:lvl4pPr>
      <a:lvl5pPr algn="l" rtl="0" fontAlgn="base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</a:defRPr>
      </a:lvl5pPr>
      <a:lvl6pPr marL="457200" algn="l" rtl="0" fontAlgn="base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</a:defRPr>
      </a:lvl6pPr>
      <a:lvl7pPr marL="914400" algn="l" rtl="0" fontAlgn="base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</a:defRPr>
      </a:lvl7pPr>
      <a:lvl8pPr marL="1371600" algn="l" rtl="0" fontAlgn="base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</a:defRPr>
      </a:lvl8pPr>
      <a:lvl9pPr marL="1828800" algn="l" rtl="0" fontAlgn="base">
        <a:lnSpc>
          <a:spcPct val="96000"/>
        </a:lnSpc>
        <a:spcBef>
          <a:spcPct val="0"/>
        </a:spcBef>
        <a:spcAft>
          <a:spcPct val="0"/>
        </a:spcAft>
        <a:defRPr sz="2600" i="1">
          <a:solidFill>
            <a:schemeClr val="tx2"/>
          </a:solidFill>
          <a:latin typeface="Times" charset="0"/>
        </a:defRPr>
      </a:lvl9pPr>
    </p:titleStyle>
    <p:bodyStyle>
      <a:lvl1pPr marL="193675" indent="-193675" algn="l" rtl="0" fontAlgn="base">
        <a:lnSpc>
          <a:spcPct val="120000"/>
        </a:lnSpc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87325" algn="l" rtl="0" fontAlgn="base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 sz="2000">
          <a:solidFill>
            <a:schemeClr val="tx1"/>
          </a:solidFill>
          <a:latin typeface="+mn-lt"/>
        </a:defRPr>
      </a:lvl2pPr>
      <a:lvl3pPr marL="1046163" indent="-185738" algn="l" rtl="0" fontAlgn="base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</a:defRPr>
      </a:lvl3pPr>
      <a:lvl4pPr marL="1431925" indent="-195263" algn="l" rtl="0" fontAlgn="base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</a:defRPr>
      </a:lvl4pPr>
      <a:lvl5pPr marL="1909763" indent="-192088" algn="l" rtl="0" fontAlgn="base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</a:defRPr>
      </a:lvl5pPr>
      <a:lvl6pPr marL="2366963" indent="-192088" algn="l" rtl="0" fontAlgn="base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</a:defRPr>
      </a:lvl6pPr>
      <a:lvl7pPr marL="2824163" indent="-192088" algn="l" rtl="0" fontAlgn="base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</a:defRPr>
      </a:lvl7pPr>
      <a:lvl8pPr marL="3281363" indent="-192088" algn="l" rtl="0" fontAlgn="base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</a:defRPr>
      </a:lvl8pPr>
      <a:lvl9pPr marL="3738563" indent="-192088" algn="l" rtl="0" fontAlgn="base">
        <a:lnSpc>
          <a:spcPct val="120000"/>
        </a:lnSpc>
        <a:spcBef>
          <a:spcPct val="20000"/>
        </a:spcBef>
        <a:spcAft>
          <a:spcPct val="0"/>
        </a:spcAft>
        <a:buFont typeface="Times" charset="0"/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jpe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jpe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52450" y="2130425"/>
            <a:ext cx="8039100" cy="1470025"/>
          </a:xfrm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sz="4000" dirty="0"/>
              <a:t>Sensory Exploration of Mass Spectrometry Data</a:t>
            </a:r>
            <a:endParaRPr lang="en-GB" sz="3700" dirty="0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9075" y="3590925"/>
            <a:ext cx="8686800" cy="150495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en-GB" sz="1400" dirty="0"/>
          </a:p>
          <a:p>
            <a:pPr>
              <a:lnSpc>
                <a:spcPct val="90000"/>
              </a:lnSpc>
            </a:pPr>
            <a:r>
              <a:rPr lang="nl-NL" sz="2000" dirty="0" smtClean="0"/>
              <a:t>Magnus Palmblad</a:t>
            </a:r>
          </a:p>
          <a:p>
            <a:pPr>
              <a:lnSpc>
                <a:spcPct val="90000"/>
              </a:lnSpc>
            </a:pPr>
            <a:r>
              <a:rPr lang="nl-NL" sz="2000" dirty="0" smtClean="0"/>
              <a:t>Center </a:t>
            </a:r>
            <a:r>
              <a:rPr lang="nl-NL" sz="2000" dirty="0" err="1" smtClean="0"/>
              <a:t>for</a:t>
            </a:r>
            <a:r>
              <a:rPr lang="nl-NL" sz="2000" dirty="0" smtClean="0"/>
              <a:t> </a:t>
            </a:r>
            <a:r>
              <a:rPr lang="nl-NL" sz="2000" dirty="0" err="1" smtClean="0"/>
              <a:t>Proteomics</a:t>
            </a:r>
            <a:r>
              <a:rPr lang="nl-NL" sz="2000" dirty="0" smtClean="0"/>
              <a:t> </a:t>
            </a:r>
            <a:r>
              <a:rPr lang="nl-NL" sz="2000" dirty="0" err="1" smtClean="0"/>
              <a:t>and</a:t>
            </a:r>
            <a:r>
              <a:rPr lang="nl-NL" sz="2000" dirty="0" smtClean="0"/>
              <a:t> </a:t>
            </a:r>
            <a:r>
              <a:rPr lang="nl-NL" sz="2000" dirty="0" err="1" smtClean="0"/>
              <a:t>Metabolomics</a:t>
            </a:r>
            <a:endParaRPr lang="nl-NL" sz="2000" dirty="0"/>
          </a:p>
          <a:p>
            <a:pPr>
              <a:lnSpc>
                <a:spcPct val="90000"/>
              </a:lnSpc>
            </a:pPr>
            <a:r>
              <a:rPr lang="nl-NL" sz="2000" dirty="0"/>
              <a:t>Leiden University </a:t>
            </a:r>
            <a:r>
              <a:rPr lang="nl-NL" sz="2000" dirty="0" err="1"/>
              <a:t>Medical</a:t>
            </a:r>
            <a:r>
              <a:rPr lang="nl-NL" sz="2000" dirty="0"/>
              <a:t> Center</a:t>
            </a:r>
            <a:endParaRPr lang="en-GB" sz="2000" dirty="0"/>
          </a:p>
          <a:p>
            <a:pPr>
              <a:lnSpc>
                <a:spcPct val="90000"/>
              </a:lnSpc>
            </a:pPr>
            <a:r>
              <a:rPr lang="en-GB" sz="14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Vision – 3D</a:t>
            </a:r>
            <a:endParaRPr lang="en-GB" sz="3200" dirty="0" smtClean="0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030" name="Picture 6" descr="http://pymol.org/sites/default/files/ana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-9525"/>
            <a:ext cx="6867525" cy="68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Rectangle 5"/>
          <p:cNvSpPr/>
          <p:nvPr/>
        </p:nvSpPr>
        <p:spPr bwMode="auto">
          <a:xfrm>
            <a:off x="17462" y="0"/>
            <a:ext cx="885825" cy="119062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ngwar Annatar Alt" pitchFamily="2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63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Vision - summary</a:t>
            </a:r>
            <a:endParaRPr lang="en-GB" sz="3200" dirty="0" smtClean="0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378557" y="1509469"/>
            <a:ext cx="3546231" cy="1019176"/>
            <a:chOff x="437173" y="3863471"/>
            <a:chExt cx="3546231" cy="101917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904" y="3863471"/>
              <a:ext cx="1714500" cy="101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7173" y="3863472"/>
              <a:ext cx="1714500" cy="101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7498" y="2829168"/>
            <a:ext cx="6743456" cy="3662119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How we usually perceive mass spectra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3D displays: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Market pull: CAD, </a:t>
            </a:r>
            <a:r>
              <a:rPr lang="sv-SE" dirty="0" smtClean="0">
                <a:solidFill>
                  <a:schemeClr val="bg1"/>
                </a:solidFill>
              </a:rPr>
              <a:t>structural biology</a:t>
            </a:r>
            <a:endParaRPr lang="sv-SE" dirty="0" smtClean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Technology push: </a:t>
            </a:r>
            <a:r>
              <a:rPr lang="sv-SE" dirty="0" smtClean="0">
                <a:solidFill>
                  <a:schemeClr val="bg1"/>
                </a:solidFill>
              </a:rPr>
              <a:t>entertainment </a:t>
            </a:r>
            <a:r>
              <a:rPr lang="sv-SE" dirty="0" smtClean="0">
                <a:solidFill>
                  <a:schemeClr val="bg1"/>
                </a:solidFill>
              </a:rPr>
              <a:t>industry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Multidimensional data </a:t>
            </a:r>
            <a:r>
              <a:rPr lang="sv-SE" dirty="0" smtClean="0">
                <a:solidFill>
                  <a:schemeClr val="bg1"/>
                </a:solidFill>
              </a:rPr>
              <a:t>’cool’ </a:t>
            </a:r>
            <a:r>
              <a:rPr lang="sv-SE" dirty="0" smtClean="0">
                <a:solidFill>
                  <a:schemeClr val="bg1"/>
                </a:solidFill>
              </a:rPr>
              <a:t>to view in </a:t>
            </a:r>
            <a:r>
              <a:rPr lang="sv-SE" dirty="0" smtClean="0">
                <a:solidFill>
                  <a:schemeClr val="bg1"/>
                </a:solidFill>
              </a:rPr>
              <a:t>3D?</a:t>
            </a:r>
            <a:endParaRPr lang="sv-SE" dirty="0" smtClean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MATLAB and R can already generate 3D </a:t>
            </a:r>
            <a:r>
              <a:rPr lang="sv-SE" dirty="0" smtClean="0">
                <a:solidFill>
                  <a:schemeClr val="bg1"/>
                </a:solidFill>
              </a:rPr>
              <a:t>plots</a:t>
            </a:r>
            <a:endParaRPr lang="en-GB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29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Touch </a:t>
            </a:r>
            <a:r>
              <a:rPr lang="en-GB" sz="3200" dirty="0" smtClean="0"/>
              <a:t>(</a:t>
            </a:r>
            <a:r>
              <a:rPr lang="en-GB" sz="3200" dirty="0" err="1" smtClean="0"/>
              <a:t>mechanoreception</a:t>
            </a:r>
            <a:r>
              <a:rPr lang="en-GB" sz="3200" dirty="0" smtClean="0"/>
              <a:t>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159344"/>
            <a:ext cx="27432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24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Touch </a:t>
            </a:r>
            <a:r>
              <a:rPr lang="en-GB" sz="3200" dirty="0" smtClean="0"/>
              <a:t>– Braille monitor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159344"/>
            <a:ext cx="27432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 descr="http://4.bp.blogspot.com/_IXCBd_dOj1A/TKh-v2sYd0I/AAAAAAAAABc/wsk6r2S6pY4/s1600/braille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201" y="1341296"/>
            <a:ext cx="5257549" cy="368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97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Touch </a:t>
            </a:r>
            <a:r>
              <a:rPr lang="en-GB" sz="3200" dirty="0" smtClean="0"/>
              <a:t>– 3D printer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159344"/>
            <a:ext cx="27432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4" name="Picture 2" descr="http://regmedia.co.uk/2013/01/10/3d_touch_3d_prin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970102"/>
            <a:ext cx="609600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5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Feely </a:t>
            </a:r>
            <a:r>
              <a:rPr lang="en-GB" sz="3200" dirty="0" smtClean="0"/>
              <a:t>boxes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159344"/>
            <a:ext cx="27432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 descr="http://www.teachpreschool.org/wp-content/uploads/2012/10/Scarecrows-09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595" y="1438275"/>
            <a:ext cx="5018780" cy="37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5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Touch </a:t>
            </a:r>
            <a:r>
              <a:rPr lang="en-GB" sz="3200" dirty="0" smtClean="0"/>
              <a:t>(</a:t>
            </a:r>
            <a:r>
              <a:rPr lang="en-GB" sz="3200" dirty="0" err="1" smtClean="0"/>
              <a:t>mechanoreception</a:t>
            </a:r>
            <a:r>
              <a:rPr lang="en-GB" sz="3200" dirty="0" smtClean="0"/>
              <a:t>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1159344"/>
            <a:ext cx="274320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68052" y="1364375"/>
            <a:ext cx="5475898" cy="3662119"/>
          </a:xfrm>
        </p:spPr>
        <p:txBody>
          <a:bodyPr/>
          <a:lstStyle/>
          <a:p>
            <a:pPr eaLnBrk="1" hangingPunct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Pass around the </a:t>
            </a:r>
            <a:r>
              <a:rPr lang="sv-SE" dirty="0" smtClean="0">
                <a:solidFill>
                  <a:schemeClr val="bg1"/>
                </a:solidFill>
              </a:rPr>
              <a:t>feely box!</a:t>
            </a:r>
            <a:endParaRPr lang="sv-SE" dirty="0">
              <a:solidFill>
                <a:schemeClr val="bg1"/>
              </a:solidFill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Can you feel the </a:t>
            </a:r>
            <a:r>
              <a:rPr lang="sv-SE" dirty="0" smtClean="0">
                <a:solidFill>
                  <a:schemeClr val="bg1"/>
                </a:solidFill>
              </a:rPr>
              <a:t>resolving </a:t>
            </a:r>
            <a:r>
              <a:rPr lang="sv-SE" dirty="0" smtClean="0">
                <a:solidFill>
                  <a:schemeClr val="bg1"/>
                </a:solidFill>
              </a:rPr>
              <a:t>power?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What about the </a:t>
            </a:r>
            <a:r>
              <a:rPr lang="sv-SE" dirty="0" smtClean="0">
                <a:solidFill>
                  <a:schemeClr val="bg1"/>
                </a:solidFill>
              </a:rPr>
              <a:t>chromatography</a:t>
            </a:r>
            <a:r>
              <a:rPr lang="sv-SE" dirty="0" smtClean="0">
                <a:solidFill>
                  <a:schemeClr val="bg1"/>
                </a:solidFill>
              </a:rPr>
              <a:t>?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Have a guess at the mass of the peptide!</a:t>
            </a:r>
            <a:endParaRPr lang="en-GB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As a control, guess also the mass of the peptide with this isotopic distribution:</a:t>
            </a:r>
          </a:p>
          <a:p>
            <a:pPr eaLnBrk="1" hangingPunct="1"/>
            <a:endParaRPr lang="en-US" dirty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r>
              <a:rPr lang="en-US" dirty="0" smtClean="0">
                <a:solidFill>
                  <a:schemeClr val="bg1"/>
                </a:solidFill>
              </a:rPr>
              <a:t>Ctrl: </a:t>
            </a:r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 descr="Image result for postit no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7518"/>
            <a:ext cx="2878607" cy="2878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3"/>
          <p:cNvSpPr txBox="1">
            <a:spLocks noChangeArrowheads="1"/>
          </p:cNvSpPr>
          <p:nvPr/>
        </p:nvSpPr>
        <p:spPr bwMode="auto">
          <a:xfrm rot="21020681">
            <a:off x="651861" y="4800358"/>
            <a:ext cx="1961008" cy="151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3675" indent="-193675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500" indent="-187325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2pPr>
            <a:lvl3pPr marL="1046163" indent="-185738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431925" indent="-195263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</a:defRPr>
            </a:lvl4pPr>
            <a:lvl5pPr marL="1909763" indent="-192088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</a:defRPr>
            </a:lvl5pPr>
            <a:lvl6pPr marL="2366963" indent="-192088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</a:defRPr>
            </a:lvl6pPr>
            <a:lvl7pPr marL="2824163" indent="-192088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</a:defRPr>
            </a:lvl7pPr>
            <a:lvl8pPr marL="3281363" indent="-192088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</a:defRPr>
            </a:lvl8pPr>
            <a:lvl9pPr marL="3738563" indent="-192088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buNone/>
            </a:pPr>
            <a:r>
              <a:rPr lang="en-US" b="0" kern="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Dag </a:t>
            </a:r>
            <a:r>
              <a:rPr lang="en-US" b="0" kern="0" dirty="0" err="1" smtClean="0">
                <a:solidFill>
                  <a:schemeClr val="bg1"/>
                </a:solidFill>
                <a:latin typeface="Comic Sans MS" panose="030F0702030302020204" pitchFamily="66" charset="0"/>
              </a:rPr>
              <a:t>Stuhl</a:t>
            </a:r>
            <a:endParaRPr lang="en-US" b="0" kern="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0" indent="0" eaLnBrk="1" hangingPunct="1">
              <a:buNone/>
            </a:pPr>
            <a:r>
              <a:rPr lang="en-US" b="0" kern="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Box: 12345</a:t>
            </a:r>
          </a:p>
          <a:p>
            <a:pPr marL="0" indent="0" eaLnBrk="1" hangingPunct="1">
              <a:buNone/>
            </a:pPr>
            <a:r>
              <a:rPr lang="en-US" b="0" kern="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Ctrl: 9876</a:t>
            </a:r>
            <a:endParaRPr lang="en-GB" b="0" kern="0" dirty="0" smtClean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eaLnBrk="1" hangingPunct="1"/>
            <a:endParaRPr lang="en-GB" b="0" kern="0" dirty="0" smtClean="0">
              <a:solidFill>
                <a:schemeClr val="bg1"/>
              </a:solidFill>
            </a:endParaRPr>
          </a:p>
          <a:p>
            <a:pPr eaLnBrk="1" hangingPunct="1"/>
            <a:endParaRPr lang="en-GB" b="0" kern="0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b="0" i="1" kern="0" dirty="0" smtClean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637646"/>
            <a:ext cx="41719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89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Hearing (audition)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6159" y="1364375"/>
            <a:ext cx="6217841" cy="36621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Many ways to </a:t>
            </a:r>
            <a:r>
              <a:rPr lang="sv-SE" dirty="0">
                <a:solidFill>
                  <a:schemeClr val="bg1"/>
                </a:solidFill>
              </a:rPr>
              <a:t>auditize/audialize M</a:t>
            </a:r>
            <a:r>
              <a:rPr lang="sv-SE" dirty="0" smtClean="0">
                <a:solidFill>
                  <a:schemeClr val="bg1"/>
                </a:solidFill>
              </a:rPr>
              <a:t>S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>
                <a:solidFill>
                  <a:schemeClr val="bg1"/>
                </a:solidFill>
              </a:rPr>
              <a:t>M</a:t>
            </a:r>
            <a:r>
              <a:rPr lang="sv-SE" dirty="0" smtClean="0">
                <a:solidFill>
                  <a:schemeClr val="bg1"/>
                </a:solidFill>
              </a:rPr>
              <a:t>ass </a:t>
            </a:r>
            <a:r>
              <a:rPr lang="sv-SE" dirty="0" smtClean="0">
                <a:solidFill>
                  <a:schemeClr val="bg1"/>
                </a:solidFill>
              </a:rPr>
              <a:t>spectra are numerical vectors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Any numerical vector can be </a:t>
            </a:r>
            <a:r>
              <a:rPr lang="sv-SE" dirty="0" smtClean="0">
                <a:solidFill>
                  <a:schemeClr val="bg1"/>
                </a:solidFill>
              </a:rPr>
              <a:t>audialized</a:t>
            </a:r>
            <a:endParaRPr lang="sv-SE" dirty="0" smtClean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ICR or Orbitrap </a:t>
            </a:r>
            <a:r>
              <a:rPr lang="sv-SE" i="1" dirty="0" smtClean="0">
                <a:solidFill>
                  <a:schemeClr val="bg1"/>
                </a:solidFill>
              </a:rPr>
              <a:t>transients</a:t>
            </a:r>
            <a:r>
              <a:rPr lang="sv-SE" dirty="0" smtClean="0">
                <a:solidFill>
                  <a:schemeClr val="bg1"/>
                </a:solidFill>
              </a:rPr>
              <a:t> can also be made into sound </a:t>
            </a:r>
            <a:r>
              <a:rPr lang="sv-SE" dirty="0" smtClean="0">
                <a:solidFill>
                  <a:schemeClr val="bg1"/>
                </a:solidFill>
              </a:rPr>
              <a:t>(best if modulated from kHz to Hz)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seewave (R package) or audiowrite (MATLAB)</a:t>
            </a:r>
            <a:endParaRPr lang="en-GB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  <p:pic>
        <p:nvPicPr>
          <p:cNvPr id="10" name="Picture 2" descr="seewave_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725" y="4875572"/>
            <a:ext cx="36576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43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Hearing (audition)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26159" y="1364375"/>
            <a:ext cx="5987253" cy="3662119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bg1"/>
                </a:solidFill>
              </a:rPr>
              <a:t>1/7 </a:t>
            </a:r>
            <a:r>
              <a:rPr lang="en-US" sz="1600" dirty="0">
                <a:solidFill>
                  <a:schemeClr val="bg1"/>
                </a:solidFill>
              </a:rPr>
              <a:t>= </a:t>
            </a:r>
            <a:r>
              <a:rPr lang="en-US" sz="1600" dirty="0" smtClean="0">
                <a:solidFill>
                  <a:schemeClr val="bg1"/>
                </a:solidFill>
              </a:rPr>
              <a:t>0.</a:t>
            </a:r>
            <a:r>
              <a:rPr lang="en-US" sz="1600" u="sng" dirty="0" smtClean="0">
                <a:solidFill>
                  <a:schemeClr val="bg1"/>
                </a:solidFill>
              </a:rPr>
              <a:t>142857</a:t>
            </a:r>
            <a:r>
              <a:rPr lang="en-US" sz="1600" dirty="0" smtClean="0">
                <a:solidFill>
                  <a:schemeClr val="bg1"/>
                </a:solidFill>
              </a:rPr>
              <a:t>142857142857142857142857…</a:t>
            </a:r>
          </a:p>
          <a:p>
            <a:pPr marL="0" indent="0">
              <a:buNone/>
            </a:pPr>
            <a:endParaRPr lang="en-US" sz="12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9</a:t>
            </a:r>
          </a:p>
          <a:p>
            <a:pPr marL="0" indent="0" eaLnBrk="1" hangingPunct="1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8	 </a:t>
            </a:r>
          </a:p>
          <a:p>
            <a:pPr marL="0" indent="0" eaLnBrk="1" hangingPunct="1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7	     </a:t>
            </a:r>
          </a:p>
          <a:p>
            <a:pPr marL="0" indent="0" eaLnBrk="1" hangingPunct="1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6</a:t>
            </a:r>
          </a:p>
          <a:p>
            <a:pPr marL="0" indent="0" eaLnBrk="1" hangingPunct="1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5	</a:t>
            </a:r>
          </a:p>
          <a:p>
            <a:pPr marL="0" indent="0" eaLnBrk="1" hangingPunct="1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4	</a:t>
            </a:r>
          </a:p>
          <a:p>
            <a:pPr marL="0" indent="0" eaLnBrk="1" hangingPunct="1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3</a:t>
            </a:r>
          </a:p>
          <a:p>
            <a:pPr marL="0" indent="0" eaLnBrk="1" hangingPunct="1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2	 </a:t>
            </a:r>
          </a:p>
          <a:p>
            <a:pPr marL="0" indent="0" eaLnBrk="1" hangingPunct="1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1	</a:t>
            </a:r>
          </a:p>
          <a:p>
            <a:pPr marL="0" indent="0" eaLnBrk="1" hangingPunct="1">
              <a:buNone/>
            </a:pPr>
            <a:r>
              <a:rPr lang="en-US" sz="1200" dirty="0" smtClean="0">
                <a:solidFill>
                  <a:schemeClr val="bg1"/>
                </a:solidFill>
              </a:rPr>
              <a:t>0</a:t>
            </a:r>
            <a:endParaRPr lang="en-GB" sz="1200" dirty="0" smtClean="0">
              <a:solidFill>
                <a:schemeClr val="bg1"/>
              </a:solidFill>
            </a:endParaRPr>
          </a:p>
          <a:p>
            <a:pPr eaLnBrk="1" hangingPunct="1"/>
            <a:endParaRPr lang="en-GB" sz="1400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GB" sz="1400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4268" y="4942329"/>
            <a:ext cx="88568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&gt; a&lt;-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strsplit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as.character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bc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'1/7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', scale=10000)), split=''); 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&gt; b&lt;-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as.numeric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unlist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(a));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&gt; b[1]&lt;-0;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savewav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(b, f=2048);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3294863" y="2108410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3294863" y="4407006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3294863" y="2363810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/>
          <p:nvPr/>
        </p:nvCxnSpPr>
        <p:spPr bwMode="auto">
          <a:xfrm>
            <a:off x="3294863" y="2619210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Connector 16"/>
          <p:cNvCxnSpPr/>
          <p:nvPr/>
        </p:nvCxnSpPr>
        <p:spPr bwMode="auto">
          <a:xfrm>
            <a:off x="3294863" y="2874610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Straight Connector 17"/>
          <p:cNvCxnSpPr/>
          <p:nvPr/>
        </p:nvCxnSpPr>
        <p:spPr bwMode="auto">
          <a:xfrm>
            <a:off x="3294863" y="3130010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/>
        </p:nvCxnSpPr>
        <p:spPr bwMode="auto">
          <a:xfrm>
            <a:off x="3294863" y="3385410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3294863" y="3640810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/>
          <p:cNvCxnSpPr/>
          <p:nvPr/>
        </p:nvCxnSpPr>
        <p:spPr bwMode="auto">
          <a:xfrm>
            <a:off x="3294863" y="3896210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3294863" y="4151610"/>
            <a:ext cx="506320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9223" name="Group 9222"/>
          <p:cNvGrpSpPr/>
          <p:nvPr/>
        </p:nvGrpSpPr>
        <p:grpSpPr>
          <a:xfrm>
            <a:off x="3446003" y="2363810"/>
            <a:ext cx="308460" cy="1787800"/>
            <a:chOff x="3446003" y="2363810"/>
            <a:chExt cx="308460" cy="1787800"/>
          </a:xfrm>
        </p:grpSpPr>
        <p:cxnSp>
          <p:nvCxnSpPr>
            <p:cNvPr id="25" name="Straight Connector 24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222" name="Group 9221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Straight Connector 26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Straight Connector 29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Straight Connector 34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Straight Connector 37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49" name="Group 48"/>
          <p:cNvGrpSpPr/>
          <p:nvPr/>
        </p:nvGrpSpPr>
        <p:grpSpPr>
          <a:xfrm>
            <a:off x="3761351" y="2363810"/>
            <a:ext cx="308460" cy="1787800"/>
            <a:chOff x="3446003" y="2363810"/>
            <a:chExt cx="308460" cy="1787800"/>
          </a:xfrm>
        </p:grpSpPr>
        <p:cxnSp>
          <p:nvCxnSpPr>
            <p:cNvPr id="50" name="Straight Connector 49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1" name="Group 50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52" name="Straight Connector 51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Straight Connector 52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Straight Connector 53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5" name="Straight Connector 54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Straight Connector 55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57" name="Group 56"/>
          <p:cNvGrpSpPr/>
          <p:nvPr/>
        </p:nvGrpSpPr>
        <p:grpSpPr>
          <a:xfrm>
            <a:off x="4086854" y="2363810"/>
            <a:ext cx="308460" cy="1787800"/>
            <a:chOff x="3446003" y="2363810"/>
            <a:chExt cx="308460" cy="1787800"/>
          </a:xfrm>
        </p:grpSpPr>
        <p:cxnSp>
          <p:nvCxnSpPr>
            <p:cNvPr id="58" name="Straight Connector 57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9" name="Group 58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60" name="Straight Connector 59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" name="Straight Connector 60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Straight Connector 61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Straight Connector 62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Straight Connector 63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65" name="Group 64"/>
          <p:cNvGrpSpPr/>
          <p:nvPr/>
        </p:nvGrpSpPr>
        <p:grpSpPr>
          <a:xfrm>
            <a:off x="4409462" y="2363810"/>
            <a:ext cx="308460" cy="1787800"/>
            <a:chOff x="3446003" y="2363810"/>
            <a:chExt cx="308460" cy="1787800"/>
          </a:xfrm>
        </p:grpSpPr>
        <p:cxnSp>
          <p:nvCxnSpPr>
            <p:cNvPr id="66" name="Straight Connector 65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7" name="Group 66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68" name="Straight Connector 67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Straight Connector 68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Straight Connector 69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Straight Connector 70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" name="Straight Connector 71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73" name="Group 72"/>
          <p:cNvGrpSpPr/>
          <p:nvPr/>
        </p:nvGrpSpPr>
        <p:grpSpPr>
          <a:xfrm>
            <a:off x="4724810" y="2363810"/>
            <a:ext cx="308460" cy="1787800"/>
            <a:chOff x="3446003" y="2363810"/>
            <a:chExt cx="308460" cy="1787800"/>
          </a:xfrm>
        </p:grpSpPr>
        <p:cxnSp>
          <p:nvCxnSpPr>
            <p:cNvPr id="74" name="Straight Connector 73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75" name="Group 74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76" name="Straight Connector 75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7" name="Straight Connector 76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8" name="Straight Connector 77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Straight Connector 78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Straight Connector 79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81" name="Group 80"/>
          <p:cNvGrpSpPr/>
          <p:nvPr/>
        </p:nvGrpSpPr>
        <p:grpSpPr>
          <a:xfrm>
            <a:off x="5050313" y="2363810"/>
            <a:ext cx="308460" cy="1787800"/>
            <a:chOff x="3446003" y="2363810"/>
            <a:chExt cx="308460" cy="1787800"/>
          </a:xfrm>
        </p:grpSpPr>
        <p:cxnSp>
          <p:nvCxnSpPr>
            <p:cNvPr id="82" name="Straight Connector 81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83" name="Group 82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84" name="Straight Connector 83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Straight Connector 84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Straight Connector 85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Straight Connector 86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Straight Connector 87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89" name="Group 88"/>
          <p:cNvGrpSpPr/>
          <p:nvPr/>
        </p:nvGrpSpPr>
        <p:grpSpPr>
          <a:xfrm>
            <a:off x="5369148" y="2363810"/>
            <a:ext cx="308460" cy="1787800"/>
            <a:chOff x="3446003" y="2363810"/>
            <a:chExt cx="308460" cy="1787800"/>
          </a:xfrm>
        </p:grpSpPr>
        <p:cxnSp>
          <p:nvCxnSpPr>
            <p:cNvPr id="90" name="Straight Connector 89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1" name="Group 90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92" name="Straight Connector 91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Straight Connector 92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4" name="Straight Connector 93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Straight Connector 94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6" name="Straight Connector 95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97" name="Group 96"/>
          <p:cNvGrpSpPr/>
          <p:nvPr/>
        </p:nvGrpSpPr>
        <p:grpSpPr>
          <a:xfrm>
            <a:off x="5684496" y="2363810"/>
            <a:ext cx="308460" cy="1787800"/>
            <a:chOff x="3446003" y="2363810"/>
            <a:chExt cx="308460" cy="1787800"/>
          </a:xfrm>
        </p:grpSpPr>
        <p:cxnSp>
          <p:nvCxnSpPr>
            <p:cNvPr id="98" name="Straight Connector 97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9" name="Group 98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100" name="Straight Connector 99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1" name="Straight Connector 100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Straight Connector 101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3" name="Straight Connector 102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Straight Connector 103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5" name="Group 104"/>
          <p:cNvGrpSpPr/>
          <p:nvPr/>
        </p:nvGrpSpPr>
        <p:grpSpPr>
          <a:xfrm>
            <a:off x="6009999" y="2363810"/>
            <a:ext cx="308460" cy="1787800"/>
            <a:chOff x="3446003" y="2363810"/>
            <a:chExt cx="308460" cy="1787800"/>
          </a:xfrm>
        </p:grpSpPr>
        <p:cxnSp>
          <p:nvCxnSpPr>
            <p:cNvPr id="106" name="Straight Connector 105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7" name="Group 106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108" name="Straight Connector 107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Straight Connector 108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Straight Connector 109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Straight Connector 110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Straight Connector 111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13" name="Group 112"/>
          <p:cNvGrpSpPr/>
          <p:nvPr/>
        </p:nvGrpSpPr>
        <p:grpSpPr>
          <a:xfrm>
            <a:off x="6332607" y="2363810"/>
            <a:ext cx="308460" cy="1787800"/>
            <a:chOff x="3446003" y="2363810"/>
            <a:chExt cx="308460" cy="1787800"/>
          </a:xfrm>
        </p:grpSpPr>
        <p:cxnSp>
          <p:nvCxnSpPr>
            <p:cNvPr id="114" name="Straight Connector 113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15" name="Group 114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116" name="Straight Connector 115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Straight Connector 116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Straight Connector 117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9" name="Straight Connector 118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0" name="Straight Connector 119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21" name="Group 120"/>
          <p:cNvGrpSpPr/>
          <p:nvPr/>
        </p:nvGrpSpPr>
        <p:grpSpPr>
          <a:xfrm>
            <a:off x="6647955" y="2363810"/>
            <a:ext cx="308460" cy="1787800"/>
            <a:chOff x="3446003" y="2363810"/>
            <a:chExt cx="308460" cy="1787800"/>
          </a:xfrm>
        </p:grpSpPr>
        <p:cxnSp>
          <p:nvCxnSpPr>
            <p:cNvPr id="122" name="Straight Connector 121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23" name="Group 122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124" name="Straight Connector 123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Straight Connector 124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6" name="Straight Connector 125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7" name="Straight Connector 126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Straight Connector 127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29" name="Group 128"/>
          <p:cNvGrpSpPr/>
          <p:nvPr/>
        </p:nvGrpSpPr>
        <p:grpSpPr>
          <a:xfrm>
            <a:off x="6973458" y="2363810"/>
            <a:ext cx="308460" cy="1787800"/>
            <a:chOff x="3446003" y="2363810"/>
            <a:chExt cx="308460" cy="1787800"/>
          </a:xfrm>
        </p:grpSpPr>
        <p:cxnSp>
          <p:nvCxnSpPr>
            <p:cNvPr id="130" name="Straight Connector 129"/>
            <p:cNvCxnSpPr/>
            <p:nvPr/>
          </p:nvCxnSpPr>
          <p:spPr bwMode="auto">
            <a:xfrm>
              <a:off x="3483788" y="3385410"/>
              <a:ext cx="37785" cy="5108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31" name="Group 130"/>
            <p:cNvGrpSpPr/>
            <p:nvPr/>
          </p:nvGrpSpPr>
          <p:grpSpPr>
            <a:xfrm>
              <a:off x="3446003" y="2363810"/>
              <a:ext cx="308460" cy="1787800"/>
              <a:chOff x="3446003" y="2363810"/>
              <a:chExt cx="308460" cy="1787800"/>
            </a:xfrm>
          </p:grpSpPr>
          <p:cxnSp>
            <p:nvCxnSpPr>
              <p:cNvPr id="132" name="Straight Connector 131"/>
              <p:cNvCxnSpPr/>
              <p:nvPr/>
            </p:nvCxnSpPr>
            <p:spPr bwMode="auto">
              <a:xfrm flipV="1">
                <a:off x="3446003" y="3385410"/>
                <a:ext cx="37785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3" name="Straight Connector 132"/>
              <p:cNvCxnSpPr/>
              <p:nvPr/>
            </p:nvCxnSpPr>
            <p:spPr bwMode="auto">
              <a:xfrm flipH="1">
                <a:off x="3521573" y="2363810"/>
                <a:ext cx="76200" cy="15324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4" name="Straight Connector 133"/>
              <p:cNvCxnSpPr/>
              <p:nvPr/>
            </p:nvCxnSpPr>
            <p:spPr bwMode="auto">
              <a:xfrm>
                <a:off x="3597773" y="2363810"/>
                <a:ext cx="56520" cy="7662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Straight Connector 134"/>
              <p:cNvCxnSpPr/>
              <p:nvPr/>
            </p:nvCxnSpPr>
            <p:spPr bwMode="auto">
              <a:xfrm flipH="1">
                <a:off x="3654293" y="2619210"/>
                <a:ext cx="47940" cy="51080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6" name="Straight Connector 135"/>
              <p:cNvCxnSpPr/>
              <p:nvPr/>
            </p:nvCxnSpPr>
            <p:spPr bwMode="auto">
              <a:xfrm>
                <a:off x="3702233" y="2648067"/>
                <a:ext cx="52230" cy="150354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138" name="Picture 2" descr="Image result for play butt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6181725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9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Hearing (audition)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46375" y="1850151"/>
                <a:ext cx="6521450" cy="2855200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GB" sz="66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GB" sz="6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den>
                          </m:f>
                        </m:e>
                      </m:box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,</m:t>
                      </m:r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box>
                        <m:boxPr>
                          <m:ctrlPr>
                            <a:rPr lang="en-GB" sz="660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GB" sz="660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2</m:t>
                              </m:r>
                            </m:den>
                          </m:f>
                        </m:e>
                      </m:box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, </m:t>
                      </m:r>
                      <m:box>
                        <m:box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3</m:t>
                              </m:r>
                            </m:den>
                          </m:f>
                        </m:e>
                      </m:box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⋯</m:t>
                      </m:r>
                      <m:box>
                        <m:boxPr>
                          <m:ctrlPr>
                            <a:rPr lang="en-US" sz="6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6600" b="0" i="1" smtClean="0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100</m:t>
                              </m:r>
                            </m:den>
                          </m:f>
                        </m:e>
                      </m:box>
                      <m:r>
                        <a:rPr lang="en-US" sz="6600" b="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</m:t>
                      </m:r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  </m:t>
                      </m:r>
                    </m:oMath>
                  </m:oMathPara>
                </a14:m>
                <a:endParaRPr lang="en-GB" i="1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46375" y="1850151"/>
                <a:ext cx="6521450" cy="285520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/>
          <p:cNvSpPr/>
          <p:nvPr/>
        </p:nvSpPr>
        <p:spPr>
          <a:xfrm>
            <a:off x="234268" y="4313679"/>
            <a:ext cx="103003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for (i in 1:100) {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frac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&lt;-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paste('1/',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toString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(i));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 a&lt;-c(a, 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strsplit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as.character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bc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frac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, 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scale=300)), split='')) 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b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&lt;-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as.numeric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unlist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(a));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b[is.na(b)]&lt;-0;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b[1]&lt;-0;</a:t>
            </a:r>
          </a:p>
          <a:p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savewav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(b, f=2048);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pic>
        <p:nvPicPr>
          <p:cNvPr id="11" name="Picture 2" descr="Image result for play butt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6181725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19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Disclaimers</a:t>
            </a:r>
            <a:endParaRPr lang="en-GB" sz="3200" dirty="0" smtClean="0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75117" y="1600200"/>
            <a:ext cx="7107382" cy="3562193"/>
          </a:xfrm>
        </p:spPr>
        <p:txBody>
          <a:bodyPr/>
          <a:lstStyle/>
          <a:p>
            <a:pPr marL="457200" indent="-457200" eaLnBrk="1" hangingPunct="1">
              <a:buFont typeface="+mj-lt"/>
              <a:buAutoNum type="arabicPeriod"/>
            </a:pPr>
            <a:r>
              <a:rPr lang="sv-SE" dirty="0" smtClean="0">
                <a:solidFill>
                  <a:schemeClr val="bg1"/>
                </a:solidFill>
              </a:rPr>
              <a:t>The </a:t>
            </a:r>
            <a:r>
              <a:rPr lang="sv-SE" dirty="0" smtClean="0">
                <a:solidFill>
                  <a:schemeClr val="bg1"/>
                </a:solidFill>
              </a:rPr>
              <a:t>subject may have </a:t>
            </a:r>
            <a:r>
              <a:rPr lang="sv-SE" dirty="0" smtClean="0">
                <a:solidFill>
                  <a:schemeClr val="bg1"/>
                </a:solidFill>
              </a:rPr>
              <a:t>little practical </a:t>
            </a:r>
            <a:r>
              <a:rPr lang="sv-SE" dirty="0" smtClean="0">
                <a:solidFill>
                  <a:schemeClr val="bg1"/>
                </a:solidFill>
              </a:rPr>
              <a:t>relevance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sv-SE" dirty="0" smtClean="0">
                <a:solidFill>
                  <a:schemeClr val="bg1"/>
                </a:solidFill>
              </a:rPr>
              <a:t>The </a:t>
            </a:r>
            <a:r>
              <a:rPr lang="sv-SE" dirty="0" smtClean="0">
                <a:solidFill>
                  <a:schemeClr val="bg1"/>
                </a:solidFill>
              </a:rPr>
              <a:t>subject may not be of interest to </a:t>
            </a:r>
            <a:r>
              <a:rPr lang="sv-SE" dirty="0" smtClean="0">
                <a:solidFill>
                  <a:schemeClr val="bg1"/>
                </a:solidFill>
              </a:rPr>
              <a:t>anybody</a:t>
            </a:r>
          </a:p>
          <a:p>
            <a:pPr marL="457200" indent="-457200" eaLnBrk="1" hangingPunct="1">
              <a:buFont typeface="+mj-lt"/>
              <a:buAutoNum type="arabicPeriod"/>
            </a:pPr>
            <a:r>
              <a:rPr lang="sv-SE" dirty="0" smtClean="0">
                <a:solidFill>
                  <a:schemeClr val="bg1"/>
                </a:solidFill>
              </a:rPr>
              <a:t>I am not an expert on the subject</a:t>
            </a:r>
          </a:p>
          <a:p>
            <a:pPr marL="0" indent="0" eaLnBrk="1" hangingPunct="1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66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Hearing (audition)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746375" y="1850151"/>
                <a:ext cx="6521450" cy="2855200"/>
              </a:xfrm>
            </p:spPr>
            <p:txBody>
              <a:bodyPr/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660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𝜋</m:t>
                      </m:r>
                    </m:oMath>
                  </m:oMathPara>
                </a14:m>
                <a:endParaRPr lang="en-GB" i="1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746375" y="1850151"/>
                <a:ext cx="6521450" cy="2855200"/>
              </a:xfr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234268" y="4313679"/>
            <a:ext cx="103003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for (i in 1:100) {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 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frac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&lt;-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paste('1/',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toString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(i));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 a&lt;-c(a, 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strsplit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as.character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bc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frac</a:t>
            </a:r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, 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scale=300)), split='')) 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}</a:t>
            </a:r>
          </a:p>
          <a:p>
            <a:r>
              <a:rPr lang="en-GB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b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&lt;-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as.numeric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unlist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(a));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b[is.na(b)]&lt;-0;</a:t>
            </a:r>
          </a:p>
          <a:p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b[1]&lt;-0;</a:t>
            </a:r>
          </a:p>
          <a:p>
            <a:r>
              <a:rPr lang="en-GB" dirty="0" err="1">
                <a:solidFill>
                  <a:schemeClr val="bg1"/>
                </a:solidFill>
                <a:latin typeface="Courier New" panose="02070309020205020404" pitchFamily="49" charset="0"/>
              </a:rPr>
              <a:t>savewav</a:t>
            </a:r>
            <a:r>
              <a:rPr lang="en-GB" dirty="0">
                <a:solidFill>
                  <a:schemeClr val="bg1"/>
                </a:solidFill>
                <a:latin typeface="Courier New" panose="02070309020205020404" pitchFamily="49" charset="0"/>
              </a:rPr>
              <a:t>(b, f=2048);</a:t>
            </a:r>
            <a:endParaRPr lang="en-GB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pic>
        <p:nvPicPr>
          <p:cNvPr id="13" name="Picture 2" descr="Image result for play butt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6181725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8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Hearing (audition)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4268" y="4942329"/>
            <a:ext cx="92120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to.read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=file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("20140728_ApoCIII_1to10_000001.d/fid", "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rb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");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fid_apo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readBin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to.read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, integer(), n=2^20, size=4, endian="little");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plot(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fid_apo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, type="l");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savewav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fid_apo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, f=4092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close(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to.read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pic>
        <p:nvPicPr>
          <p:cNvPr id="1026" name="Picture 2" descr="C:\Users\nmpalmblad\Documents\Projects\fun\Rplo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590" y="974105"/>
            <a:ext cx="5674560" cy="39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9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Hearing (audition)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4268" y="4942329"/>
            <a:ext cx="92120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to.read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=file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("20140728_ApoCIII_1to10_000001.d/fid", "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rb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");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fid_apo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readBin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to.read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, integer(), n=2^20, size=4, endian="little");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plot(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fid_apo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, type="l");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savewav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fid_apo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, f=4092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close(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to.read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pic>
        <p:nvPicPr>
          <p:cNvPr id="2050" name="Picture 2" descr="C:\Users\nmpalmblad\Documents\Projects\fun\Rplot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512" y="941829"/>
            <a:ext cx="572071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002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Hearing (audition)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4268" y="4942329"/>
            <a:ext cx="92120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to.read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=file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("20140728_ApoCIII_1to10_000001.d/fid", "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rb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");</a:t>
            </a:r>
          </a:p>
          <a:p>
            <a:r>
              <a:rPr lang="en-US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fid_apo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&lt;-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readBin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to.read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, integer(), n=2^20, size=4, endian="little");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plot(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fid_apo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, type="l");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savewav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(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fid_apo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, f=4092</a:t>
            </a:r>
            <a:r>
              <a:rPr lang="en-GB" sz="1600" dirty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&gt; close(</a:t>
            </a:r>
            <a:r>
              <a:rPr lang="en-GB" sz="1600" dirty="0" err="1" smtClean="0">
                <a:solidFill>
                  <a:schemeClr val="bg1"/>
                </a:solidFill>
                <a:latin typeface="Courier New" panose="02070309020205020404" pitchFamily="49" charset="0"/>
              </a:rPr>
              <a:t>to.read</a:t>
            </a:r>
            <a:r>
              <a:rPr lang="en-GB" sz="1600" dirty="0" smtClean="0">
                <a:solidFill>
                  <a:schemeClr val="bg1"/>
                </a:solidFill>
                <a:latin typeface="Courier New" panose="02070309020205020404" pitchFamily="49" charset="0"/>
              </a:rPr>
              <a:t>);</a:t>
            </a:r>
            <a:endParaRPr lang="en-GB" sz="1600" dirty="0">
              <a:solidFill>
                <a:schemeClr val="bg1"/>
              </a:solidFill>
              <a:latin typeface="Courier New" panose="02070309020205020404" pitchFamily="49" charset="0"/>
            </a:endParaRPr>
          </a:p>
        </p:txBody>
      </p:sp>
      <p:pic>
        <p:nvPicPr>
          <p:cNvPr id="1026" name="Picture 2" descr="C:\Users\nmpalmblad\Documents\Projects\fun\Rplo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590" y="974105"/>
            <a:ext cx="5674560" cy="396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play butt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6181725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11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Shepard tone </a:t>
            </a:r>
            <a:r>
              <a:rPr lang="en-GB" sz="3200" dirty="0" smtClean="0"/>
              <a:t>(barber's pole)</a:t>
            </a:r>
            <a:endParaRPr lang="en-GB" sz="3200" dirty="0" smtClean="0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2" descr="File:Barber-pole-01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36" y="1438275"/>
            <a:ext cx="2000814" cy="400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4/48/Shepard_Tones_spectrum_linear_sca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114548"/>
            <a:ext cx="5768411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play butt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6181725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39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Hearing (audition)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C:\Users\nmpalmblad\Documents\Projects\fun\myoglobi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924058"/>
            <a:ext cx="8655050" cy="5229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play butt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7725" y="6181725"/>
            <a:ext cx="647700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3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Smell (olfaction)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523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Smell </a:t>
            </a:r>
            <a:r>
              <a:rPr lang="en-US" sz="3200" dirty="0" smtClean="0"/>
              <a:t>– </a:t>
            </a:r>
            <a:r>
              <a:rPr lang="en-GB" sz="3200" dirty="0" smtClean="0"/>
              <a:t>Smell-O-Vision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 descr="http://atlretro.com/wp-content/uploads/2012/12/Polyester-Odorama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150" y="1357428"/>
            <a:ext cx="5715000" cy="44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48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9" y="1125659"/>
            <a:ext cx="7024681" cy="5186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Smell </a:t>
            </a:r>
            <a:r>
              <a:rPr lang="en-US" sz="3200" dirty="0" smtClean="0"/>
              <a:t>– </a:t>
            </a:r>
            <a:r>
              <a:rPr lang="en-GB" sz="3200" dirty="0" smtClean="0"/>
              <a:t>Smell-O-Vision</a:t>
            </a:r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7096369" y="1125658"/>
            <a:ext cx="1914769" cy="836003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ngwar Annatar Alt" pitchFamily="2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9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9" y="1125659"/>
            <a:ext cx="7024681" cy="5186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Smell </a:t>
            </a:r>
            <a:r>
              <a:rPr lang="en-US" sz="3200" dirty="0" smtClean="0"/>
              <a:t>– </a:t>
            </a:r>
            <a:r>
              <a:rPr lang="en-GB" sz="3200" dirty="0" smtClean="0"/>
              <a:t>Smell-O-Vision</a:t>
            </a:r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824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Lacunae?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7629773" y="104039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92" y="1411229"/>
            <a:ext cx="857250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1688125" y="1683081"/>
            <a:ext cx="93784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2814875" y="1495921"/>
            <a:ext cx="296106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200" b="0" i="1" kern="0" dirty="0" smtClean="0">
                <a:solidFill>
                  <a:srgbClr val="111166"/>
                </a:solidFill>
                <a:latin typeface="Arial"/>
              </a:rPr>
              <a:t>visualize, visualization</a:t>
            </a:r>
            <a:endParaRPr lang="en-GB" i="1" dirty="0"/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79" y="2249318"/>
            <a:ext cx="600075" cy="83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17" y="3239227"/>
            <a:ext cx="956138" cy="1347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1" y="4749283"/>
            <a:ext cx="623888" cy="928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1" y="5964808"/>
            <a:ext cx="847242" cy="377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 bwMode="auto">
          <a:xfrm>
            <a:off x="1688125" y="2621412"/>
            <a:ext cx="93784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21"/>
          <p:cNvSpPr/>
          <p:nvPr/>
        </p:nvSpPr>
        <p:spPr>
          <a:xfrm>
            <a:off x="2814875" y="2434252"/>
            <a:ext cx="58512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200" b="0" i="1" kern="0" dirty="0">
                <a:solidFill>
                  <a:srgbClr val="111166"/>
                </a:solidFill>
                <a:latin typeface="Arial"/>
              </a:rPr>
              <a:t>audialize, </a:t>
            </a:r>
            <a:r>
              <a:rPr lang="sv-SE" sz="2200" b="0" i="1" kern="0" dirty="0" smtClean="0">
                <a:solidFill>
                  <a:srgbClr val="111166"/>
                </a:solidFill>
                <a:latin typeface="Arial"/>
              </a:rPr>
              <a:t>audialization (auditize, auditization)</a:t>
            </a:r>
            <a:endParaRPr lang="en-GB" i="1" dirty="0"/>
          </a:p>
        </p:txBody>
      </p:sp>
      <p:sp>
        <p:nvSpPr>
          <p:cNvPr id="8" name="Rectangle 7"/>
          <p:cNvSpPr/>
          <p:nvPr/>
        </p:nvSpPr>
        <p:spPr>
          <a:xfrm>
            <a:off x="3728084" y="2875694"/>
            <a:ext cx="4834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1" kern="0" dirty="0" smtClean="0">
                <a:solidFill>
                  <a:srgbClr val="111166"/>
                </a:solidFill>
                <a:latin typeface="Arial"/>
              </a:rPr>
              <a:t>“to </a:t>
            </a:r>
            <a:r>
              <a:rPr lang="en-US" sz="1600" b="0" i="1" kern="0" dirty="0">
                <a:solidFill>
                  <a:srgbClr val="111166"/>
                </a:solidFill>
                <a:latin typeface="Arial"/>
              </a:rPr>
              <a:t>represent in auditory terms; to image in </a:t>
            </a:r>
            <a:r>
              <a:rPr lang="en-US" sz="1600" b="0" i="1" kern="0" dirty="0" smtClean="0">
                <a:solidFill>
                  <a:srgbClr val="111166"/>
                </a:solidFill>
                <a:latin typeface="Arial"/>
              </a:rPr>
              <a:t>sounds”</a:t>
            </a:r>
            <a:endParaRPr lang="en-GB" sz="1600" b="0" i="1" kern="0" dirty="0">
              <a:solidFill>
                <a:srgbClr val="111166"/>
              </a:solidFill>
              <a:latin typeface="Arial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58502" y="3059577"/>
            <a:ext cx="282227" cy="0"/>
          </a:xfrm>
          <a:prstGeom prst="straightConnector1">
            <a:avLst/>
          </a:prstGeom>
          <a:solidFill>
            <a:schemeClr val="accent1"/>
          </a:solidFill>
          <a:ln w="28575" cap="sq" cmpd="sng" algn="ctr">
            <a:solidFill>
              <a:schemeClr val="bg1"/>
            </a:solidFill>
            <a:prstDash val="solid"/>
            <a:bevel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/>
          <p:cNvCxnSpPr/>
          <p:nvPr/>
        </p:nvCxnSpPr>
        <p:spPr bwMode="auto">
          <a:xfrm>
            <a:off x="1742282" y="3920727"/>
            <a:ext cx="93784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/>
          <p:cNvSpPr/>
          <p:nvPr/>
        </p:nvSpPr>
        <p:spPr>
          <a:xfrm>
            <a:off x="2853920" y="3758182"/>
            <a:ext cx="6322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200" b="0" i="1" kern="0" dirty="0" smtClean="0">
                <a:solidFill>
                  <a:srgbClr val="111166"/>
                </a:solidFill>
                <a:latin typeface="Arial"/>
              </a:rPr>
              <a:t>tactilize</a:t>
            </a:r>
            <a:r>
              <a:rPr lang="en-GB" sz="2400" i="1" dirty="0" smtClean="0">
                <a:solidFill>
                  <a:schemeClr val="bg1"/>
                </a:solidFill>
              </a:rPr>
              <a:t>, </a:t>
            </a:r>
            <a:r>
              <a:rPr lang="sv-SE" sz="2200" b="0" i="1" kern="0" dirty="0" smtClean="0">
                <a:solidFill>
                  <a:srgbClr val="111166"/>
                </a:solidFill>
                <a:latin typeface="Arial"/>
              </a:rPr>
              <a:t>tactilization (haptic </a:t>
            </a:r>
            <a:r>
              <a:rPr lang="sv-SE" sz="2200" b="0" i="1" kern="0" dirty="0">
                <a:solidFill>
                  <a:srgbClr val="111166"/>
                </a:solidFill>
                <a:latin typeface="Arial"/>
              </a:rPr>
              <a:t>or kinesthetic </a:t>
            </a:r>
            <a:r>
              <a:rPr lang="sv-SE" sz="2200" b="0" i="1" kern="0" dirty="0" smtClean="0">
                <a:solidFill>
                  <a:srgbClr val="111166"/>
                </a:solidFill>
                <a:latin typeface="Arial"/>
              </a:rPr>
              <a:t>comm.)</a:t>
            </a: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1742282" y="5259580"/>
            <a:ext cx="93784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Rectangle 36"/>
          <p:cNvSpPr/>
          <p:nvPr/>
        </p:nvSpPr>
        <p:spPr>
          <a:xfrm>
            <a:off x="2853920" y="5097035"/>
            <a:ext cx="34176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200" b="0" i="1" kern="0" dirty="0">
                <a:solidFill>
                  <a:srgbClr val="111166"/>
                </a:solidFill>
                <a:latin typeface="Arial"/>
              </a:rPr>
              <a:t>?</a:t>
            </a:r>
            <a:endParaRPr lang="en-GB" i="1" dirty="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1742282" y="6153683"/>
            <a:ext cx="937847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ectangle 38"/>
          <p:cNvSpPr/>
          <p:nvPr/>
        </p:nvSpPr>
        <p:spPr>
          <a:xfrm>
            <a:off x="2853920" y="5991138"/>
            <a:ext cx="49584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sz="2200" b="0" i="1" kern="0" dirty="0" smtClean="0">
                <a:solidFill>
                  <a:srgbClr val="111166"/>
                </a:solidFill>
                <a:latin typeface="Arial"/>
              </a:rPr>
              <a:t>? (single Google hit for ”gustalization”)</a:t>
            </a:r>
            <a:endParaRPr lang="en-GB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09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Smell </a:t>
            </a:r>
            <a:r>
              <a:rPr lang="en-US" sz="3200" dirty="0" smtClean="0"/>
              <a:t>– </a:t>
            </a:r>
            <a:r>
              <a:rPr lang="en-GB" sz="3200" dirty="0" smtClean="0"/>
              <a:t>Smell-O-Vision</a:t>
            </a:r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 descr="Smell-o-vision is real! Haruka Matsukura at Tokyo University of Agriculture and Technology in Japan and colleagues have invented a 'smelling screen' that makes smells waft from the very spot on a display that they appea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92" y="1059195"/>
            <a:ext cx="5616087" cy="4207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245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226" y="2648066"/>
            <a:ext cx="2424698" cy="328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err="1" smtClean="0"/>
              <a:t>iSmell</a:t>
            </a:r>
            <a:r>
              <a:rPr lang="en-GB" sz="3200" dirty="0" smtClean="0"/>
              <a:t> </a:t>
            </a:r>
            <a:r>
              <a:rPr lang="en-US" sz="3200" dirty="0" smtClean="0"/>
              <a:t>– </a:t>
            </a:r>
            <a:r>
              <a:rPr lang="en-GB" sz="3200" dirty="0" smtClean="0"/>
              <a:t>Personal </a:t>
            </a:r>
            <a:r>
              <a:rPr lang="en-GB" sz="3200" dirty="0"/>
              <a:t>Scent </a:t>
            </a:r>
            <a:r>
              <a:rPr lang="en-GB" sz="3200" dirty="0" smtClean="0"/>
              <a:t>Synthesizer</a:t>
            </a:r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55524" y="1662113"/>
            <a:ext cx="5299245" cy="36621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Connected to the computer via USB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128 ”primary </a:t>
            </a:r>
            <a:r>
              <a:rPr lang="sv-SE" dirty="0">
                <a:solidFill>
                  <a:schemeClr val="bg1"/>
                </a:solidFill>
              </a:rPr>
              <a:t>odors” </a:t>
            </a:r>
            <a:r>
              <a:rPr lang="sv-SE" dirty="0" smtClean="0">
                <a:solidFill>
                  <a:schemeClr val="bg1"/>
                </a:solidFill>
              </a:rPr>
              <a:t>could be mixed to generate thousands of smells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Could be s(c)ent via e-mail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Never went into </a:t>
            </a:r>
            <a:r>
              <a:rPr lang="sv-SE" dirty="0" smtClean="0">
                <a:solidFill>
                  <a:schemeClr val="bg1"/>
                </a:solidFill>
              </a:rPr>
              <a:t>production...</a:t>
            </a:r>
            <a:endParaRPr lang="sv-SE" dirty="0" smtClean="0">
              <a:solidFill>
                <a:schemeClr val="bg1"/>
              </a:solidFill>
            </a:endParaRPr>
          </a:p>
          <a:p>
            <a:pPr marL="0" indent="0" eaLnBrk="1" hangingPunct="1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303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Smell </a:t>
            </a:r>
            <a:r>
              <a:rPr lang="en-US" sz="3200" dirty="0" smtClean="0"/>
              <a:t>– olfactory encoding</a:t>
            </a:r>
            <a:endParaRPr lang="en-GB" sz="3200" dirty="0" smtClean="0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5138" y="1662113"/>
            <a:ext cx="6139631" cy="22299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Accurate mass yields elemental composition</a:t>
            </a:r>
          </a:p>
          <a:p>
            <a:pPr marL="0" indent="0" eaLnBrk="1" hangingPunct="1">
              <a:buNone/>
            </a:pPr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  <p:sp>
        <p:nvSpPr>
          <p:cNvPr id="10" name="AutoShape 9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11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95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Smell </a:t>
            </a:r>
            <a:r>
              <a:rPr lang="en-US" sz="3200" dirty="0" smtClean="0"/>
              <a:t>– olfactory encoding</a:t>
            </a:r>
            <a:endParaRPr lang="en-GB" sz="3200" dirty="0" smtClean="0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5138" y="1662113"/>
            <a:ext cx="6139631" cy="22299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Accurate mass yields elemental composition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Each compound could be represented by a linear combination of ”primary odors”, e.g. </a:t>
            </a: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6118" y="3599464"/>
            <a:ext cx="6726521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C</a:t>
            </a:r>
            <a:r>
              <a:rPr lang="sv-SE" sz="2200" b="0" kern="0" baseline="-25000" dirty="0" smtClean="0">
                <a:solidFill>
                  <a:srgbClr val="111166"/>
                </a:solidFill>
                <a:latin typeface="Arial"/>
              </a:rPr>
              <a:t>48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82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N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8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O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10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S = 3(C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4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8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O) + 4(C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9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14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N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2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O) + 1(H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2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S)</a:t>
            </a:r>
            <a:endParaRPr lang="sv-SE" sz="2200" b="0" kern="0" dirty="0">
              <a:solidFill>
                <a:srgbClr val="111166"/>
              </a:solidFill>
              <a:latin typeface="Arial"/>
            </a:endParaRPr>
          </a:p>
        </p:txBody>
      </p:sp>
      <p:pic>
        <p:nvPicPr>
          <p:cNvPr id="27650" name="Picture 2" descr="http://upload.wikimedia.org/wikipedia/commons/thumb/f/ff/2-Isobutyl-3-methoxypyrazine.svg/512px-2-Isobutyl-3-methoxypyrazine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93" y="4194075"/>
            <a:ext cx="1665202" cy="156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upload.wikimedia.org/wikipedia/commons/thumb/3/30/Ethyl_acetate2.svg/274px-Ethyl_acetate2.svg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30" y="4421176"/>
            <a:ext cx="1168048" cy="73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851" y="4536370"/>
            <a:ext cx="969336" cy="618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AutoShape 9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11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71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1" name="Picture 13" descr="http://www.stockleys-sweets.co.uk/images/product/pear_drop1226855636_7521315164853_5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484" y="4254605"/>
            <a:ext cx="1741894" cy="174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Smell </a:t>
            </a:r>
            <a:r>
              <a:rPr lang="en-US" sz="3200" dirty="0" smtClean="0"/>
              <a:t>– olfactory encoding</a:t>
            </a:r>
            <a:endParaRPr lang="en-GB" sz="3200" dirty="0" smtClean="0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5138" y="1662113"/>
            <a:ext cx="6139631" cy="22299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Accurate mass yields elemental composition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Each compound could be represented by a linear combination of ”primary odors”, e.g. </a:t>
            </a: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6118" y="3599464"/>
            <a:ext cx="6726521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C</a:t>
            </a:r>
            <a:r>
              <a:rPr lang="sv-SE" sz="2200" b="0" kern="0" baseline="-25000" dirty="0" smtClean="0">
                <a:solidFill>
                  <a:srgbClr val="111166"/>
                </a:solidFill>
                <a:latin typeface="Arial"/>
              </a:rPr>
              <a:t>48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82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N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8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O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10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S = 3(C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4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8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O) + 4(C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9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14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N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2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O) + 1(H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2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S)</a:t>
            </a:r>
            <a:endParaRPr lang="sv-SE" sz="2200" b="0" kern="0" dirty="0">
              <a:solidFill>
                <a:srgbClr val="111166"/>
              </a:solidFill>
              <a:latin typeface="Arial"/>
            </a:endParaRPr>
          </a:p>
        </p:txBody>
      </p:sp>
      <p:sp>
        <p:nvSpPr>
          <p:cNvPr id="10" name="AutoShape 9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11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Image result for green bell pepper"/>
          <p:cNvSpPr>
            <a:spLocks noChangeAspect="1" noChangeArrowheads="1"/>
          </p:cNvSpPr>
          <p:nvPr/>
        </p:nvSpPr>
        <p:spPr bwMode="auto">
          <a:xfrm>
            <a:off x="155575" y="-411163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29700" name="Picture 4" descr="http://www.lose-weight-with-us.com/images/green-pepper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391" y="4331042"/>
            <a:ext cx="2095775" cy="139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rotten eg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0946" y="4402944"/>
            <a:ext cx="1253380" cy="125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32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Smell </a:t>
            </a:r>
            <a:r>
              <a:rPr lang="en-US" sz="3200" dirty="0" smtClean="0"/>
              <a:t>– olfactory encoding</a:t>
            </a:r>
            <a:endParaRPr lang="en-GB" sz="3200" dirty="0" smtClean="0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814513"/>
            <a:ext cx="1200318" cy="166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288" y="1719379"/>
            <a:ext cx="1247775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AutoShape 2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15138" y="1662113"/>
            <a:ext cx="6139631" cy="22299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Accurate mass yields elemental composition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Each compound could be represented by a linear combination of ”primary odors”, e.g. </a:t>
            </a: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66118" y="3599464"/>
            <a:ext cx="6726521" cy="4985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C</a:t>
            </a:r>
            <a:r>
              <a:rPr lang="sv-SE" sz="2200" b="0" kern="0" baseline="-25000" dirty="0" smtClean="0">
                <a:solidFill>
                  <a:srgbClr val="111166"/>
                </a:solidFill>
                <a:latin typeface="Arial"/>
              </a:rPr>
              <a:t>48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82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N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8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O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10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S = 3(C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4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8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O) + 4(C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9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14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N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2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O) + 1(H</a:t>
            </a:r>
            <a:r>
              <a:rPr lang="sv-SE" sz="2200" b="0" kern="0" baseline="-25000" dirty="0">
                <a:solidFill>
                  <a:srgbClr val="111166"/>
                </a:solidFill>
                <a:latin typeface="Arial"/>
              </a:rPr>
              <a:t>2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S)</a:t>
            </a:r>
            <a:endParaRPr lang="sv-SE" sz="2200" b="0" kern="0" dirty="0">
              <a:solidFill>
                <a:srgbClr val="111166"/>
              </a:solidFill>
              <a:latin typeface="Arial"/>
            </a:endParaRPr>
          </a:p>
        </p:txBody>
      </p:sp>
      <p:sp>
        <p:nvSpPr>
          <p:cNvPr id="10" name="AutoShape 9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11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Image result for green bell pepper"/>
          <p:cNvSpPr>
            <a:spLocks noChangeAspect="1" noChangeArrowheads="1"/>
          </p:cNvSpPr>
          <p:nvPr/>
        </p:nvSpPr>
        <p:spPr bwMode="auto">
          <a:xfrm>
            <a:off x="155575" y="-411163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704718" y="4599809"/>
            <a:ext cx="83059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All members of the same polymer distribution </a:t>
            </a:r>
            <a:r>
              <a:rPr lang="sv-SE" sz="2200" b="0" kern="0" dirty="0" smtClean="0">
                <a:solidFill>
                  <a:srgbClr val="111166"/>
                </a:solidFill>
                <a:latin typeface="Arial"/>
              </a:rPr>
              <a:t>would smell similar:</a:t>
            </a:r>
            <a:endParaRPr lang="en-GB" b="0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19" y="5105400"/>
            <a:ext cx="7753482" cy="163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081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Taste (gustation)</a:t>
            </a:r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AutoShape 2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" name="AutoShape 4" descr="data:image/jpeg;base64,/9j/4AAQSkZJRgABAQAAAQABAAD/2wCEAAkGBg8PDxANDQ4NDQ0NDQ0NDQwNDQ8MDQwNFBAVFBQQEhQXGyYeFxkjGRIUHy8gIycpOCwsFR4xODAqNSYrLCkBCQoKDgwNFg8PFCkcFB0pLCkpLTUpKS4vLCkpKSkpKSkpNCkpKSkpKS0pKSkpKS8pLioyKSkpKSopKSkpKSkpKf/AABEIAMIBAwMBIgACEQEDEQH/xAAcAAACAwEBAQEAAAAAAAAAAAADBAABAgYFBwj/xABAEAADAAECBAIGBgYIBwAAAAAAAQIDBBEFEiFRBjETIkFhcaEHI2KBkbEUMkJScsEkM2NzosLh8EOChJKyw9H/xAAZAQEBAQEBAQAAAAAAAAAAAAAAAQIDBAX/xAAgEQEBAAIBBQADAAAAAAAAAAAAAQIxAxESEyFBBDJR/9oADAMBAAIRAxEAPwD2ogYjGTHAxEGG0jGMTjLiA0QBUQGnGamAswRWZxm5g2oCTAGJg0oCKDSkDCgvkCKS9gB8pfKE5ScoA+UHdJeYxynE+PNbkVaXDjqpebWYFXK9uaVcvlfu7/As9o66Gn5dS3AvgqllyTSS9dtJeST7DrkALgw4GOUy5IpZwYqBpwDcAKVAG8Y7UgqgBGoAXjH7gBcFCNwAuB64AXIQjcC9wP3AtcAI3IvkgeuBe5ATcEDOCBHUY4GccGccDMQFXEB4gkQGmSKkyEmS5gJMgVMhFJak0pApI0pNKTSQGOUtSb2LSAxyk2N7E2AxS6HAeJZ9JxPh+L+3V/DZN7n0DJ0TODlek47pV5qFkp/ckv8A6bx2zXVa7Ip1CXdNfEfSPG4y9s012pHs4HvKGUVOUy5C7FNGFBcmHAdoy5AWqQVSNVIOoAUuAFwO1IG4KhHJAC4HrgXuAEckC9wPZJF7kBC4F8kD2SBbJICbkgVyWB1WORnHJjHIxEgahBZkkSFmSKtSblESCJARSaSIkaQESLLSL2ApIvYvYgFIvYsgC+re0s4Xw36/G6rz9Hgf3N7s7Xil7Y6+DOO8CTzcT1d/uxyr7kkdMPrNe5xz9Zvserw6+aE/cmeZxtdWN8Byb40u3Queor0diNG9itjkoTRTQVoy0AFoxUh2jFIBa5A1I3SA3JUKXIvcjtSL3ICWSRa5Hski1yAlkQtkkdySLZJATckCVJAOsxyMRIOJGIQGoQWUZlBZRFXKNpESNJARGkRGkBRaLLAomxZEBCE2JsB5nGa9Xbu1+ZzH0bTvn1uTvdLf7zoeOXsm/wB2ar8EeH9GE/V6i/bVt7992zrjpmvU4y+rJ4eyfrT2f+/yM8XfV/eL8AybZaXdbly0rqtibFoo5KpmWjexTIBtGGgrMNFAqQKkHaB0gha0AtDVoBaAUySLXI5kkXtAJZJFskjuRC2RAJtFm2iAdXCDSgcINKIokoJKMSFkC0bRSRpAQ0UiwLIQgEIQvYC0imWYt9GBz3iXJthz1+7hpfiKfRvG2kt92ieLcm2jzv8AfalDHgWOXRdt2dsf1Yu04q+rPO4Tl2zz70/9/Ic4pXVnlaXJtlh/bRq6Hew+hoHgfqoIcGlFGimBlowwmxloAbQOkFaMMAFoBaGaQG0ArkQtaG8iFsiAUyIVyIcyIWyIBVohpogHUwHkFAaSKJJtGJCIDSNFItAWWiFoCEIkQC0WUiwIB1FbSworr66bd3t+JRyPjq+XS44/ermfsPW8KrbRo8L6Ra9bFHZLodBwJbaSfgd5PTH153E66niu9mn2pHqcSvqzxc1fmylfSNC94XwDifCb3xy+8y/kOM87SFFkApoy0bMsAbMUEZhoANIDSD0gVgLWhfINWLZQFMiFsiGsiFsgCzIW0QDqIDSBgLJFFkIjEm0BtGkZRaA0WZRoCEIQC0yzJYEFMnrZZXben9w1TFdN1q8j8knK+7qyzaOA8cZufVqfPY6zhfTSz8DhON5fSa1/xfzO/wBDG2mn4Hdlz3E31Z4eos9nib6s8DOzRX0jw3k5tPjf9nP5Hqng+D8m+mx+5NfhTPePPdtfFFMspkEMs0ZYGWYZtmKAHYG0GoDYAMgvkGMgvkAVyC2QayCuQBdkLZAOmgNICGGTIoshEClhEBtGkZLQGiykWBe5CiwIWUQAWqycstiuryei07ftcNv4vqF29LkU/sz61fyR43jPXcsOE9unU3jscDifPqeZ9fWb+Z9Q0+P+jz/CfMeBRz5k/efXMWD6lL7KOtrEcFxXzf3nP5qOh49O1P4s5rM/M1CvoHget9NP8WT/AMmdKct4Df8ARl7ryL/EdSefLbUUUyyEFMyyymBlmGaZhgYoDYW2BsAFgMga2L5AF8jFsgxkFsjABTKIyAdLDDSLww8MKNLCSwUhJZARGjCNIDRowaTAshW4DU6yYTdNJLzb6FB7yJebE8upqk/Ry37/AGf6nhYvE+G8/Ll5pwbdMvnPN9pean3nXaX0blVjc3L6pw1U/I3cLNs9VaaIx49001tzVX7z7nzjxfrOe6+PyOx4nrk7qHj9T0TbyrovSbr1Pf036+45DiHD8V03vkl/ZydPwZcYpLwrpvrJfvR9Zxz6qXuR864Rw70b5oy9JTqnkhbKV70dnwziFZYmovDcVO82lW1Gsoy5TxZg5br4nFamup9H8RcNrK3V2pXaI67fFs4Pi3BnD3x1zT7Gmrml3TNQtdj9H976Zf3mT8zrTjfo7e2ncvzWbJuvwOxOGW61NLK3JuVuZVDLLbMtgUzDLbMUwMWwFsLTAWyoFYtkD5GLWwA5GK5WHyMWyMALZZin1IB0kMPFCsMPLIpmWFkXlhZoA6ZYOWbTA0aRlMxlybJsBTinFoww6p+5L2t9kjhuLcfeTrkrafNY1270/az0L4bn4jqMtqnh0mldRWbbnq6nrc457+zcHwbgnB+IYnek1duubkd5JSuMj8oatfre5Hs4/Hh7y91yytunMZeOr9ldPmxSPEGXG+bDkvDXn9Xbn5Loez4j+jbWaffJhc6rElu+RPHllfwbvf7jjMiqXtSafZn0MbxZz053um3vZvH2tWyqoy9OvpYTb+9AZ+kC/wBvT43/AAXUP57ng22Ape45Z8M+JMr/AF22k+kXC1yZNLlatOaU5Yfqvz89j3+F/ShocUzC0+rmYXLMysdKUvfzHyyPgN4ZMThl2d9fV9V9KGhtf1Gse/aIXzbOX4p44xNP0Gkvq2/rLmFu/btJ4OLHuD1Gn93UuPDjFtvR7vhXx28GZrUTM4ctpuo3+pe23XvJ9a02qm5VS000mmnun8D86ZpaZ2HgDxr+j3Oj1FfU09sN0+mKn5Q/sv5M4c/DN4rx5/K+wlMxjycy3NNnhehGzDZbMNgU2DpmqYKmBm2Apm7YG2VA8jFsjC5KF7oAORi2RhslC2SgBNkMUyAdDGae4ec09zy4YeGRXpxnnugs5p7o86WEkD0Vmnugk557oQRtAPLNPcU4pqdsdOWm1NNefnsRGc2PmWxR8/4txvl0+DEsut0U4KeVcU0c+nnT5635o1eJdeR777lYcl5KwXeh0HFcTy4Ly67hOZ6bNWWbTnNlxTt2Taa9nmY8QcIvTZ/0nHebB6rX6Vp3vcJdeTLifq5ofXo+pzOXUTbnUvTc7ilS1/BbeOk01u8unfWX3WyOkZp3Px/Bp9ZqJw8V1mnr9NzXkwa3FkWK27fNKyQ3tPXZNpew9jV6vSaqZubw57qW80Y8qvd7+ytk+bb27I5bjXF8uTNaWr0GeKauNHxHBM3jhzukrc/z6CGjz3psizLh1Ym9lWXRZnkx3G/Vbestu/kal6aR02v8H1ONavT1+k6Ntqskr63Tv2zmldu542fhjXXzT6r2pruvcdJwvxLWPJeo0eSfX/rsG1JVL8puX7ezFeK6vBm5qxr9Fy1u6jl3wOn5+qv1X70enD8i6yc8uObjl+XZ7HoaNJs8nXTlinVw2tumSHzw/vQTw/qHm1EYm2p/Wrr+yvNM6ebFz7K7HR48X7VzPxbf5F6nFj8pbt+xRF2/kj29NxKYSmFMyl0SSGFx77T/AO44eW9XftcPk4Dqcr+p0ud+ze49FP8AiHeGeCKill1lT6jVTgxvdNrquevb8EdTfG9/2n+LE9RrHXRdXXRd2xlzZZRJhI7rg+rVY5bfXlW/xHXmnujyuF4eXHKfslL5DTPG6mXmnujFZp7oXZhkDFZ57oFWee4CgNMA9Z57oBeae4GmAtlQXJmnuL3mXdA8jAWwNZMy7oWyZl3M5GL5GBp5l3ILNkA6DGxiGJY6GIoByWFkWiw0UAxLCSwEsLNEUVGkYlmkwB6nRxklzaTTWzTW6ZxHiD6N8WR+m08+izLqriqw3v7rnr+KZ3qZb29vl7yo/PniHDnwWseqxw3y7c+vxLfNs3605p6N7e88aVjXrTi1Gnfnz6TUelx/Hbff5n6K184bTisc5V7VUpx8/M5PiPgXQ5m3+i4sdPf1sHNirfv6rS+Rrqlj5/ptbnxY8dLNj1MZpVOcnq58UOmoeXbyT5Xs+p6D1GPLty1DvbrCrdruuvVnRL6OlEcmPV6rHFdUt8Nufs7uebZfEUn6L2rWX07dp7q7wzzb/wDK0XqPIjT+1dO5vTYlFqkkn1TpJJ/ezpI8G5l55Yb/ALql/mMZfBmofllw/B4Lf+cdVIK2+nX7jK2Xm/xaHn4G1Psz4F/02R/+wNg8BX/xNTb7rFhx4vm92XuHn48ybSl7tvZKerb92x1vAfD7TWXL+t+zHsn3v3m+B+HcWlfNy1dPo8mSndpe7svgdLO23TyM2iTOy2RGRsy2ZVVMHTNVQKqIKpgbZuqA1RUYugFM3dALoAdsBbCXQvbAHkYtkYXJQvkoAbZDDogR78B4IQKYgPBCAGkJJCEVtBJIQDQvq3+TIQoRXVrfr09vX2msj2XTp8CyAVp1u+vXr7eoekQgFFrzIQDRS/mWQgyw2mfmQhQVmGQgGaA0WQIFYCyEADYGyEAXsXssgC1i9kIABlkIEf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64721" y="2314691"/>
            <a:ext cx="6139631" cy="222994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Could work similar to </a:t>
            </a:r>
            <a:r>
              <a:rPr lang="sv-SE" dirty="0" smtClean="0">
                <a:solidFill>
                  <a:schemeClr val="bg1"/>
                </a:solidFill>
              </a:rPr>
              <a:t>smell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v-SE" dirty="0" smtClean="0">
                <a:solidFill>
                  <a:schemeClr val="bg1"/>
                </a:solidFill>
              </a:rPr>
              <a:t>Possibly a </a:t>
            </a:r>
            <a:r>
              <a:rPr lang="sv-SE" dirty="0" smtClean="0">
                <a:solidFill>
                  <a:schemeClr val="bg1"/>
                </a:solidFill>
              </a:rPr>
              <a:t>health risk...</a:t>
            </a:r>
          </a:p>
          <a:p>
            <a:pPr eaLnBrk="1" hangingPunct="1"/>
            <a:endParaRPr lang="en-GB" dirty="0" smtClean="0">
              <a:solidFill>
                <a:schemeClr val="bg1"/>
              </a:solidFill>
            </a:endParaRPr>
          </a:p>
          <a:p>
            <a:pPr lvl="1" eaLnBrk="1" hangingPunct="1"/>
            <a:endParaRPr lang="en-GB" i="1" dirty="0" smtClean="0">
              <a:solidFill>
                <a:schemeClr val="bg1"/>
              </a:solidFill>
            </a:endParaRPr>
          </a:p>
        </p:txBody>
      </p:sp>
      <p:sp>
        <p:nvSpPr>
          <p:cNvPr id="10" name="AutoShape 9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AutoShape 11" descr="data:image/jpeg;base64,/9j/4AAQSkZJRgABAQAAAQABAAD/2wCEAAkGBxMQEBAUEhAQEBAQEBQPEBQSDxAQEBUQFBcWFxURFxQYHCggGBolHRUUITEhJSkrMC4uFx8zODMsNygtLisBCgoKDg0OGxAQGywkICQsLCwsLC0sLCwsLCwsLCwsLCwsLCwsLCwsLiwsLCwsLSwsLCwsLCwsLCwsLCwsLCwsK//AABEIAMgAyAMBEQACEQEDEQH/xAAbAAEAAgMBAQAAAAAAAAAAAAAAAQQCAwUGB//EADMQAAIBAwMDAgQFBAIDAAAAAAABAgMRIQQSMQVBUSJhBnGBoRMUQpGxMsHw8SNSFXLh/8QAGgEBAAMBAQEAAAAAAAAAAAAAAAIDBAEFBv/EACwRAQACAgEEAQQBAgcAAAAAAAABAgMRBBITITFBBRQiUWEycRUjgbHh8PH/2gAMAwEAAhEDEQA/APuIAAAAAQAAXAXAXAXAAAAAAAAASAAAAAAAAAAAAAAAAARYBYBYBYBYCQAAABAEgAAAAAAAAAAAAAAAAAAAAAAAAAAAAAAAAAAAAAAAAAAAAAAAAAAAAAAAAAAAAAAAAAAAAAAAAACAAAAAAAAAAAAAAAAEgAAAAAAAAAADFgQAAkAAAAAAAAAAAAAC4BMDIAAAAAAACGBiBAEgGyNrRHt3TVOsY8vMivpOKND1LPNt9RvvwtjHDKnq/Jbh+qbn8octiWoyuexS8XjcKJjSSbgAAAQAAAQAuBkmBkAAAAAEMDFgQAAwqVkjJn5dMadabVala542fmWuvrTSvOoeZkzT8LIq0Or7ldJ35mU9Nf5ixzuTEdKXRte0Os7M9r6Zy9fhZRlxfMOoj6GJ2xh0AAACAAEAQBMQNgAAAAAYsDFgANFetbg8zl8vpjVV1KKU6p4GTNuZlfFVSpqkjHbOurjVXqubldLx5mVnblUr6yyIzv4XUxbVXrb25JxXa6MWnQ0Tkss9Dj452pydM+nqdDK8EfWYf6YePmjVlgtVAEAAIAAQBABAbEBIAABi2Bi2AAr169sI8zl8yK/hX2upj+XNrVz5vLltM+WqtXPray31MkZZjcL64tuRqddYpiu2ymLapU6h9TRXFK6uBppycm7uyL6Ylk16fS3HVQgrXTNOPBNkOze0+mdLqDnZLu7HqYcUQTx4p5l77p9PbTiu9j2aRqHzee27ys3JqWmrqYx5aObhZXHa3qHM1PXFH+lJ/UjN2vHwZn2o1evv/wBfPmxCbTtorwY+PKvD4m93a/Nux3qWz9Oh0KHXrrKXFzvWy34OvUulpdfCpw8kottkyYL4/aySUCA2ICQAGLYGLYEXOCpqtTbCZg5d8to6cUNGPH8y5dSo2+Vf5ngf4fyr29a/1bIrqFLUwm72V17Mpy/TeT1et/2XU6Y9uHras1hxkr8NpozxxbRP5Q3YqVnzEua1/wBng1U40/pqiJ+Fatq1BelXNdON+1tMM2nyqPVyfLwzRXFENMYqwtaXRyqP0pvz4NFafpC+WtI8vW9A0caT3VO3CNWLHrzLxuZltkjpo9BU6/BLHHk1dbzK8C0z5Ua/WJTbSfHPbkjNmmnErWNy5Oq6i9zT5/kjMtmPjxrcKMtaoO9m7K7/ANnNr4wzaNI/PX5inGT45+42dnXz5hFevdWTSvK2Uk/fKK+7BSup8tOr18o+m+5NLxdW/S33JdaePDW3lc0Gvldf1K2M4ur/AM8EomVObDX5er6T1ffeE8ST5La2eLyeL0/lV2kWPPbEBIEMDW2BS6h1GNJZacnwrkLX00YOPbLP8OBretNpNu6c9lljJRa+3pYuJETqI+Nua+pcZy3hX/kqjq21/bppV5S2vi/qw9zaXOPJKbaLUrXcf8Nsa85Sjtd75sn6l7tCEOmsRPU3y1aliajbutrfz5IzNbeJVxi1/S851fpNrzpvcnnb+pe68oqth15h6fH5O9VvGv5eYqamPDZS9KI+V/otBVpO79MeSyldqs2Tpjx7eqp14xSUFZLi3k0RMQ8ycczO7K9bW5a7ol1raYvG0U9UnfFvCv3O9RbHMMYV73s3Lt4uNuzTXtr2Si003nKfY67utvEw1fjKGHe7Xq/fgbS6Jt5hthWilFxSvu4smrtDaua2mZ6lCvO8lGMUr4eeWvK7EJaKxEVmZlFSrKV8JTWJKywl4YcrWtf7LGnjtSd223Zd/uSQvO/C9pNX6na932TwmyW2fJi/Hy9/0jVfi04vusMurbcPm+Ti7eSYdBE2dIGMgOV1bqSpKyzNp2XyKr314a+Nx5yTufTxuq6nubUlFy5v4X+WM1rvdpx+mPE+HJr65vHdp9r49/2I722UwxHllQhseHdtJptYTfGH35G4hG9uuP0yqUUrKNSUqiTvlWSvxfyQnSMZJn+qIiFynVk32hZ8L02XZt9zm1Fq1iP2tKqnHFrbUt1+W3k51q4rPUwWsUUm7pvCWE1FYbXkvrZZ2ZmdfCj1boFLWtzX/FVSzJJWku26K/kWxxb0njz2wfj7j/vydG6DKkpJNNPx5RVNZrG3MvLjcbZV4ygpJrvhoz4+TWy+lq3mJhzYys72d+6fg0RZqmNxpluu8JX+v8kolzXjysKeLWvbwrK7/lk9qtedtVVTjFZ5bd1/b5BKs1tKpPUWb4k1fLzzb9htbGPcQ1Ti07JNY3Z5u/cOxMTG2TlFwUVff5yl8kcmYc1aLbn1+m+lDdFKy3Ky59XzZzqhVadT/DbGE45SecLHFu78M5OSI8ozNJ8S7HT6G9ScklKyzJXePBVblViJnbDmydExFZ8fw9l8PUttP62/Y0cHL3KTZ4fMt1XdiJuY0gaqzsn7IjadQ7HmXgOs15bu759nng87u7fScaldPL6rWbU0nHjLa5t/nByZerTFudy59HqvO1ds3wd6l9+P+1rSa/c7vFsJPN/kvb+5CfKrJi14h0a1ZQtvWbKalFq+1+w0zUpN/wCmf4YVeqXd7u17Xtabj2d+wmXa8bUa/wDGFTUOHEpRXbOfbHjsNJ1xxb3G26pUTju37p2vC2Hfl/Qsr6crExPTrx8rsdevxIO6Ulh9sWtf5clu/Knsz0THw6Gi1e295em7Sksq/wBCcSz5scW+PLfXgqy42vvxz8jz+R9Preeqk6lXT/KcvWaGSWEpLzHP2MeSvJwx5jcfw1Y80fPhSpLi+UnfjuVV51o9r7W/SztjscXFX37r8P8A0aa8+uvKrqnq6on4S6SeGvTyv7/uWffY3OuY8x7aXoYprbC9vKT/AMRyOfT0n3515ls/LKS2tYSaj7XKsn1KvqIV92Y8w2Q0lNRVklJd2s3RTPPiYVzmvM+fTdGjCTvtxxb/AOldvqEz5iFc5LVjp2sRoLx8/kjFk5F7z7VTklfowu/mc67WnUs9rPT6CnthFfVn1/BxdrDET7eXlt1W2uxNqpIGurw/kRtG4mHY9vE9U0u5tM+PtyL0tMPbwZZrqYeS6l0NpuSW7PCWNvf6mnFzYmdS9nDzomOmXGraXfJJR22ukbK5YltrfpruZ2swoxhBpSlJ5Sbdl7YLotGlU2te25hdoq6i3ZtKz9O7jnHud6oVW8TMMnHiS9T7v9Kfa5HqcifdZ8NE62ZblJRliN4peqPbwSi3lbWniNSwnTteTxLmKTbwye04tvwsOrCKScXe3O5Wd/bm5LqhXFbWncS06fVWkm5OytdRdv8APkOpbfHuNadPS6uSk9qcsbs91/1t2O9TLkx1mPylZ0vVP+Sd1KNs44T+T9zsW8q8nG/CNLPUdLGopSpSUaqW5r9Mvb5+55/I4uO+7R4lmx2tXUXjcOHR6uv1pxfueTbDPw0WxfpZh1OD7xafhkOi0e4VTjlcoV49nx9/mc8wpvE/LYp7s/X5Fcxa3lD03Qkvf6r73Ox60hO0xeLf6KumfRMt9OquMXZOK+JjSuYdjplHN3+x6f0/iRFuu7Jmv41DvUpXPpazthlZiXIJAwmckcHrGky5JXT59vc+c+qcOeqclY3H+zbx8nxLizpJu3k8Oabt48NkWmPKvX0MJKzSsne65JUyXidQupnvXzEqv/jKa7N+EWxyr+l33WSWqrpYK21YXNsfQs+8tEeEq5rT7k/AVrJcO/8AsujmW9Qd2d7lP5ZOL9V001wnZl1OV8u96Yt68qOt01kntUnuTeOcZTNlc9ZjbViy7mY2xlG8m7JqTt6rRd/LawWd2NpROo1v0j8naUbqzk/W4q/HgdyIlOM34z/Hp0KdOmpLYpLH6m8WTvxyO7WZ8SzTe81/NaqKLpRiqeYt4srWfP3Ks3KpSvlVWbdybdToaDp6UXa6TXDzbtyRwzObc19MfI5MzPlS1nQIy7C3HmPRTlzDg6v4TT4RX27Q0RzP2pv4Zqx/pnNfVjo/cJfdVb6fSNUuKsjvbj9ITnxrlLpmq4dRtfIdmJ+Fc58ftao9DrPmcsnPt/4Rnk0h19D0Vx5bb9ydeLLNk5MS72m0zRuxYOljvfbp0IG6lVEysotRSBjM5Io6hsy5d6W1ec18LXaR4OfjV36bsdtuHX6ltvuUl9zFbi2+GuKb9KlTrlFK+53XZxYjiWT7dlWt8QUY/qvfmyv/AASrxLJRSVePxFSwt8km3f0t/UnHDslNfn2Q+IKUXiUmvO1xH2lo9JdE2jyuQ67Skkt69+xGcWSI0du29s4dSopX3RavbnucmuV3V5bf/J0mv64+V5Kpx5J9nRdufU44UfV7+PY70ZPmUYxT7lf0c07d/Yuxceszu/lTkmYd3TVMJWwe5hnxERDz7rkaVzVFdqJsy/KJ9iXahHrkWhXgdmDuS2R0C8HezDnclsjol4JdqEeuWxaVeCXbhzqZqgjvRDnUyVMl0ubbIo64zOgBi0cGmpSuQmu3YlS1GhTM98EStrkmHI1fQ1LsZrcVfXkTDjan4Xi+32KZ40tFeXMKM/hJePsR7Nk/u2K+El4+w7Nj7tK+E14+w7Nnfu2S+EV4+w+3s7942w+EY+PsI4tj76Vul8KRXYfZ2QnnWXaPw7FdiccFXPMtLoUOkpdi+nDiFNuRMr9LSJGquKIUzkmVmFMtiqvbaoEtObZqB3TjNRGnE2OhYBYCbAAAAAAsBi4gYSpkdOtUqCI9MO7a3pkc6Id6kflV4HRB1JWmQ6IOpK06O9MHVLL8BHelzbL8IaNp/DO6NpVMac2lQOjJRAySOuJSAkAAAAAAAAAAAAAEWAiwDaA2gNoCwCwCwE2AWAWAkAAAAAAAAAAAAAAAAAAAAAAAAAAAAAAAAAAAAAAAAAAAAAAAAAAAAAAAAAAAAAAAAAAAAAAAAAAAAAAAAAAAAAAAAAAAAAAAAAAAAAAAAAAAAAAAAAAAAAAAAAAAAAAAAAAAAAAAAAAAAAAAAAAAAAAAAAAAB//Z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AutoShape 2" descr="Image result for green bell pepper"/>
          <p:cNvSpPr>
            <a:spLocks noChangeAspect="1" noChangeArrowheads="1"/>
          </p:cNvSpPr>
          <p:nvPr/>
        </p:nvSpPr>
        <p:spPr bwMode="auto">
          <a:xfrm>
            <a:off x="155575" y="-411163"/>
            <a:ext cx="114300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34" y="2314691"/>
            <a:ext cx="149542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 descr="http://life4hire.files.wordpress.com/2008/04/johnn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2939843"/>
            <a:ext cx="3067050" cy="391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25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What have we learned (if anything)?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5900"/>
            <a:ext cx="8686800" cy="5106988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bg1"/>
                </a:solidFill>
              </a:rPr>
              <a:t>3D </a:t>
            </a:r>
            <a:r>
              <a:rPr lang="en-US" dirty="0" smtClean="0">
                <a:solidFill>
                  <a:schemeClr val="bg1"/>
                </a:solidFill>
              </a:rPr>
              <a:t>displays/projectors </a:t>
            </a:r>
            <a:r>
              <a:rPr lang="en-US" dirty="0">
                <a:solidFill>
                  <a:schemeClr val="bg1"/>
                </a:solidFill>
              </a:rPr>
              <a:t>may see increased use in </a:t>
            </a:r>
            <a:r>
              <a:rPr lang="en-US" dirty="0" smtClean="0">
                <a:solidFill>
                  <a:schemeClr val="bg1"/>
                </a:solidFill>
              </a:rPr>
              <a:t>teaching</a:t>
            </a:r>
            <a:endParaRPr lang="en-US" dirty="0">
              <a:solidFill>
                <a:schemeClr val="bg1"/>
              </a:solidFill>
            </a:endParaRP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3D printers can generate physical objects from </a:t>
            </a:r>
            <a:r>
              <a:rPr lang="en-US" i="1" dirty="0" smtClean="0">
                <a:solidFill>
                  <a:schemeClr val="bg1"/>
                </a:solidFill>
              </a:rPr>
              <a:t>any</a:t>
            </a:r>
            <a:r>
              <a:rPr lang="en-US" dirty="0" smtClean="0">
                <a:solidFill>
                  <a:schemeClr val="bg1"/>
                </a:solidFill>
              </a:rPr>
              <a:t> data</a:t>
            </a:r>
          </a:p>
          <a:p>
            <a:pPr eaLnBrk="1" hangingPunct="1"/>
            <a:r>
              <a:rPr lang="en-US" dirty="0" smtClean="0">
                <a:solidFill>
                  <a:schemeClr val="bg1"/>
                </a:solidFill>
              </a:rPr>
              <a:t>All MS data can be </a:t>
            </a:r>
            <a:r>
              <a:rPr lang="en-US" dirty="0" err="1" smtClean="0">
                <a:solidFill>
                  <a:schemeClr val="bg1"/>
                </a:solidFill>
              </a:rPr>
              <a:t>audialized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– </a:t>
            </a:r>
            <a:r>
              <a:rPr lang="en-US" dirty="0" smtClean="0">
                <a:solidFill>
                  <a:schemeClr val="bg1"/>
                </a:solidFill>
              </a:rPr>
              <a:t>also </a:t>
            </a:r>
            <a:r>
              <a:rPr lang="en-US" dirty="0" smtClean="0">
                <a:solidFill>
                  <a:schemeClr val="bg1"/>
                </a:solidFill>
              </a:rPr>
              <a:t>ICR and </a:t>
            </a:r>
            <a:r>
              <a:rPr lang="en-US" dirty="0" err="1" smtClean="0">
                <a:solidFill>
                  <a:schemeClr val="bg1"/>
                </a:solidFill>
              </a:rPr>
              <a:t>Orbitrap</a:t>
            </a:r>
            <a:r>
              <a:rPr lang="en-US" dirty="0" smtClean="0">
                <a:solidFill>
                  <a:schemeClr val="bg1"/>
                </a:solidFill>
              </a:rPr>
              <a:t> FIDs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00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Answers to the exercises</a:t>
            </a:r>
            <a:endParaRPr lang="en-GB" sz="3200" dirty="0" smtClean="0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438275"/>
            <a:ext cx="41719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44757" y="2203966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0" dirty="0" smtClean="0">
                <a:solidFill>
                  <a:schemeClr val="bg1"/>
                </a:solidFill>
                <a:latin typeface="+mn-lt"/>
              </a:rPr>
              <a:t>monoisotopic mass </a:t>
            </a:r>
            <a:r>
              <a:rPr lang="en-GB" sz="2000" dirty="0" smtClean="0">
                <a:solidFill>
                  <a:schemeClr val="bg1"/>
                </a:solidFill>
                <a:latin typeface="+mn-lt"/>
              </a:rPr>
              <a:t>2844.75</a:t>
            </a:r>
            <a:r>
              <a:rPr lang="en-GB" sz="2000" b="0" dirty="0" smtClean="0">
                <a:solidFill>
                  <a:schemeClr val="bg1"/>
                </a:solidFill>
                <a:latin typeface="+mn-lt"/>
              </a:rPr>
              <a:t> Da</a:t>
            </a:r>
          </a:p>
          <a:p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44756" y="4699516"/>
            <a:ext cx="4003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 smtClean="0">
                <a:solidFill>
                  <a:schemeClr val="bg1"/>
                </a:solidFill>
                <a:latin typeface="+mn-lt"/>
              </a:rPr>
              <a:t>monoisotopic mass </a:t>
            </a:r>
            <a:r>
              <a:rPr lang="en-GB" sz="2000" dirty="0" smtClean="0">
                <a:solidFill>
                  <a:schemeClr val="bg1"/>
                </a:solidFill>
                <a:latin typeface="+mn-lt"/>
              </a:rPr>
              <a:t>3761.08 </a:t>
            </a:r>
            <a:r>
              <a:rPr lang="en-GB" sz="2000" b="0" dirty="0" smtClean="0">
                <a:solidFill>
                  <a:schemeClr val="bg1"/>
                </a:solidFill>
                <a:latin typeface="+mn-lt"/>
              </a:rPr>
              <a:t>Da</a:t>
            </a:r>
          </a:p>
          <a:p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3694922"/>
            <a:ext cx="4333912" cy="3048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432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Answers to the exercises</a:t>
            </a:r>
            <a:endParaRPr lang="en-GB" sz="3200" dirty="0" smtClean="0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438275"/>
            <a:ext cx="41719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044757" y="2203966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0" dirty="0" smtClean="0">
                <a:solidFill>
                  <a:schemeClr val="bg1"/>
                </a:solidFill>
                <a:latin typeface="+mn-lt"/>
              </a:rPr>
              <a:t>monoisotopic mass </a:t>
            </a:r>
            <a:r>
              <a:rPr lang="en-GB" sz="2000" dirty="0" smtClean="0">
                <a:solidFill>
                  <a:schemeClr val="bg1"/>
                </a:solidFill>
                <a:latin typeface="+mn-lt"/>
              </a:rPr>
              <a:t>2844.75</a:t>
            </a:r>
            <a:r>
              <a:rPr lang="en-GB" sz="2000" b="0" dirty="0" smtClean="0">
                <a:solidFill>
                  <a:schemeClr val="bg1"/>
                </a:solidFill>
                <a:latin typeface="+mn-lt"/>
              </a:rPr>
              <a:t> Da</a:t>
            </a:r>
          </a:p>
          <a:p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3" y="3814763"/>
            <a:ext cx="4530882" cy="282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44756" y="4699516"/>
            <a:ext cx="40039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0" dirty="0" smtClean="0">
                <a:solidFill>
                  <a:schemeClr val="bg1"/>
                </a:solidFill>
                <a:latin typeface="+mn-lt"/>
              </a:rPr>
              <a:t>monoisotopic mass </a:t>
            </a:r>
            <a:r>
              <a:rPr lang="en-GB" sz="2000" dirty="0" smtClean="0">
                <a:solidFill>
                  <a:schemeClr val="bg1"/>
                </a:solidFill>
                <a:latin typeface="+mn-lt"/>
              </a:rPr>
              <a:t>3761.08 </a:t>
            </a:r>
            <a:r>
              <a:rPr lang="en-GB" sz="2000" b="0" dirty="0" smtClean="0">
                <a:solidFill>
                  <a:schemeClr val="bg1"/>
                </a:solidFill>
                <a:latin typeface="+mn-lt"/>
              </a:rPr>
              <a:t>Da</a:t>
            </a:r>
          </a:p>
          <a:p>
            <a:endParaRPr lang="en-GB" sz="2000" b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276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Vision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23" y="1509469"/>
            <a:ext cx="17145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1983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93" y="1509469"/>
            <a:ext cx="6119745" cy="4333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Vision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23" y="1509469"/>
            <a:ext cx="17145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11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Vision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23" y="1509469"/>
            <a:ext cx="17145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781" y="1438275"/>
            <a:ext cx="5572369" cy="386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321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 smtClean="0"/>
              <a:t>Vision</a:t>
            </a:r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23" y="1509469"/>
            <a:ext cx="1714500" cy="101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www.pnas.org/content/105/47/18126/F2.larg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373" y="1495425"/>
            <a:ext cx="5916002" cy="36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746750" y="6354646"/>
            <a:ext cx="3368675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sz="2200" b="0" kern="0" dirty="0">
                <a:solidFill>
                  <a:srgbClr val="111166"/>
                </a:solidFill>
                <a:latin typeface="Arial"/>
                <a:cs typeface="+mn-cs"/>
              </a:rPr>
              <a:t>Seeley and </a:t>
            </a:r>
            <a:r>
              <a:rPr lang="en-US" sz="2200" b="0" kern="0" dirty="0" err="1" smtClean="0">
                <a:solidFill>
                  <a:srgbClr val="111166"/>
                </a:solidFill>
                <a:latin typeface="Arial"/>
                <a:cs typeface="+mn-cs"/>
              </a:rPr>
              <a:t>Caprioli</a:t>
            </a:r>
            <a:r>
              <a:rPr lang="en-US" sz="2200" b="0" kern="0" dirty="0" smtClean="0">
                <a:solidFill>
                  <a:srgbClr val="111166"/>
                </a:solidFill>
                <a:latin typeface="Arial"/>
                <a:cs typeface="+mn-cs"/>
              </a:rPr>
              <a:t> 2008</a:t>
            </a:r>
            <a:endParaRPr lang="sv-SE" sz="2200" b="0" kern="0" dirty="0">
              <a:solidFill>
                <a:srgbClr val="111166"/>
              </a:solidFill>
              <a:latin typeface="Arial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309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17" y="4529749"/>
            <a:ext cx="3467648" cy="210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3200" dirty="0"/>
              <a:t>Vision – 3D</a:t>
            </a:r>
            <a:endParaRPr lang="en-GB" sz="3200" dirty="0" smtClean="0"/>
          </a:p>
        </p:txBody>
      </p:sp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grpSp>
        <p:nvGrpSpPr>
          <p:cNvPr id="2" name="Group 1"/>
          <p:cNvGrpSpPr/>
          <p:nvPr/>
        </p:nvGrpSpPr>
        <p:grpSpPr>
          <a:xfrm>
            <a:off x="378557" y="1509469"/>
            <a:ext cx="3546231" cy="1019176"/>
            <a:chOff x="437173" y="3863471"/>
            <a:chExt cx="3546231" cy="1019176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904" y="3863471"/>
              <a:ext cx="1714500" cy="101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7173" y="3863472"/>
              <a:ext cx="1714500" cy="101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2" name="Picture 4" descr="http://www.rainbowsymphony.com/imagesweb/bigpr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88" y="2711939"/>
            <a:ext cx="3120657" cy="1802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 descr="http://lewysjones.com/wp-content/uploads/2013/11/Anaglyph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788" y="1013314"/>
            <a:ext cx="5095875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28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>
            <a:spLocks noChangeArrowheads="1"/>
          </p:cNvSpPr>
          <p:nvPr/>
        </p:nvSpPr>
        <p:spPr bwMode="auto">
          <a:xfrm>
            <a:off x="8439150" y="1438275"/>
            <a:ext cx="381000" cy="32385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3" name="AutoShape 6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155575" y="-13858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" name="AutoShape 8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307975" y="-12334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AutoShape 10" descr="data:image/jpeg;base64,/9j/4AAQSkZJRgABAQAAAQABAAD/2wCEAAkGBxISEhUUEBQQFBAUFBAUFhQQFRUUEBYVFRQWFxQUGBUYHCggGBolGxUUITEhJSksLi4uGB8zODMsNygtLisBCgoKDg0OFBAQFywcHBwsLCwsLCwsLCwsLCwsLCwsLCwsLCwsLCwsLCwsLCssNyw3NzcsNywsKzcsKywrKywrK//AABEIALMBGgMBIgACEQEDEQH/xAAcAAEAAAcBAAAAAAAAAAAAAAAAAQIDBAUGBwj/xABAEAABAwICBggDBgUDBQEAAAABAAIDBBEFIQYHEjFBkRMiMlFSYXGBQqGxFDNicsHRI1OSouFjgsIkNUOy8Bb/xAAYAQEBAQEBAAAAAAAAAAAAAAAAAQIDBP/EAB8RAQEAAgMBAAMBAAAAAAAAAAABAhESITFBIjJRA//aAAwDAQACEQMRAD8A7iiIgIiICIiAiIgIiICIiAiKV8gAuSAO8mwQTIsVU6R0cf3lRTt9ZG3+qx79PcNG+rh9iT9Ag2VFrUenmGndVw+5I+oWRpdIqOT7uop3ekjb/VBlEUjJAcwQR3g3CnQEREBERAREQEREBERAREQEREBERAREQEREBERARQJWAx3TOhpB/HnYHeBnXk/pbu90GwKBK45jmureKKD0fUH5hjT9SueY5pxX1V+mqJNk/BH1Gchv91qY1nk9E4xpjQ0v31REHeBrg5/9LVo+Ma6IW3FJA+Q+KU9G3kASVxBr7+qnWuCcm64vrSxGa+zK2Fp4QNsf6jmtVq8TmmN5pZZD/qPc75Eq1LV0fQXVbLVBs1YXQ05sWsGU0g78+w31zV6id1z6mpnPdsxsc553NjaXOPsM1tFFq7xOUXFO9oP81zYzyJuvQGDYFTUjNimiZGOJA65/M45lZG6zzamLzfV6s8UYCeg2x/pyMceV1qNfRyQv2Jo3xyD4ZWFruRXrwvWMxzCKerj6OpjZI3hcdZvm128FJn/TTy1Q41UwG8M00f5HuA5A2W5YHrcxCGwlLJ2d0os7+sfsVPptqwmpLy0m1PT7y3fMweY+IeYXPzy9VvUrPcehdG9bNFU2bNenkP8AMN47+T+HvZb/AByBwBaQQRcEZgjvBXkCjpHSPDWAlxyAAuvU2idGIKSCIbREcbG3dvJAzK55SRuVnEUAorKiIiAiIgIiICIiAiIgIiICIpJZWtBc4gNGZJNgB6oJ0Wn4vrAp4tro2ulcN1iGsJ8nH9lzDHtcVZLdtO2OFuY2gC5/sSfnYKyWpuO5YlisFO3ankZG3veQOQ4rnOkGuWnju2jjdM7Prv6kX7n5LiNfiUs7y+Z75Hni8kqiFuYf1nk2jSDWFX1dxJM5kZ/8cB2G27iRmVq+0T+pOZRjLmwBJO4DMn0HFbPg2gOJVNjHTSNYfjn/AITf78z7Ba6jPrWbKFl1/CdSTznV1QaPDTsu7+t+X9q3PCdV2GQWvCZnDjUO2/fZFm/JTnGuNecaSB8jtmJr3v8ADG0udyC2zC9XOJz2tTmNvinIjHLf8l6OpaSKJuzExkbe6NoaOQVRz1nmvFzfQrVTHTOE1Y5k8rbFsbR/Bae837Z9gF0kuVB8ytpaoBZvbS8MqpPnWOkq77lTAc5QXstYArObET8IJVSOivvV1HSgcFRg5X1L8mNA9VrtVqwhqJDJUFrScyIRs3+a6K2JTiJNmmu6P6I0dH9xE3a8butJzK2SNqi2NVQFACiiICIiAiIgIiICIiAiIgIiIC5Jrtq60PgjpXhsRY57m5dZ4dYXuMwBwXW1oes7C5JAyVjS5sbXB1syATe/orPUrg8mJV4ykY14Hl+rSFjnYhGPvKdzPyOI+Tgt9dYZmyzGjOAsrGGQgNhuWtJFy+28gcAulykZnbljKimd8UrD+JocP7St40LwnBZLfa6idz8rtFo4QfVhL+dln8S1Xwv7Bbf8uyeYWm4xqznizj2iBn4hzGYTlL9XWnoDRvCMPiYHUMdMG+OINc73fmeazq8j02IV1C/aDpWEfE0m2X4hn7FdF0Y10SCzaxgkbkNthDZB5ng75LNxpydyLlTdIsHg+k9NVs2qeRr7Wu3dI2/iacwq09YsNL+Seyspq0BWZc9yqw4ffeqKL6pztyqRUrnb1koaMBXTIkFjFRgK6ZCFcBqmsoKQjUwYqiIJQ1RsoogIiICIiAiIgIiICIiAiKBQLqlHVMcS1rmlw3gEErnmmGmO24wUzuoDZ72/GeLWnw/VWGjErhKwg57TRzKuk26wigFFRRQI71FEHn7WvRfZXzMZk113NtwDhe3tnyW8aENDaKEN3BvBYHXvTdZruDo7ciR+qyOrOr6Sgj722HyH+Vcv1SetsUCVIXqk+Rco2ssUwiCcHpGC/eMj/lc40j1b2u+lJvnkP1bu5LqFiVO2FbmViWbedmOqKSUEl8MgOUjLhvv3ei6forrFsWR4k3ZDuxUsH8N35gN3qOQW045o1BVMIkaA63atfmOK5dWYZLhr3MkjFRRvzfA7db+ZE74XDyXWZTJzss8ehKSNrmhzC1zXAEOabtIO4gq8ZGuHaNaSOwoMlhkfU4LM4Cx++pnn4HDg4cnW79/b6CsjmjbJC5r43gOa5puCCsWaal2rBqmRFFEREBERAREQEREBERAREQEREBEQoC5zrI0v2L0tM7ruyle34QfgB8R49yvNPtNW0zTDA4Gc5OcM+jvwH4/ouX0URJ2n3Ljc55nPz71ZErOaLYMZpGs4b3HuaN/7e6n0ZucSnp9o7MU4IzzDB1rfQLcNDaLoqcyHtSZj8g3czmrLRTRtsNZU1G987r+g3kc0NOiRuuqipQhVFFRUHFRVKUoOd656PpKVrxvYXj+oAj5tWmancSvFJF4Sbc7/APL5LqGltP00EkfeCR6jMLgWhlb9jryx+THuLPrs/IkcluTeNjN9dyvdTtYqUL7q6aVxbRaxTgJtJdRUVitIsLFREW267blh8+70Kyl1BN6NOIx9JSue+FjZIpQWVFM/sSN427nDgVLopp3Jh0pFM5xpXOJMFQCdm+8ZZgjxD3Cz+kUAZUygbtonnn+qwNZh0UnbYCe/jzXollnblp1CHXPh+wDIJGutm1lni/kcj8lhq7XtECehp3ObwL3WPIBc+jwKnb8N/XP6q/osLjkkbFHG0yOIAaAL+p7hvU1ivbaotehJ61Oy3kT+6y9Drrpnfewvb+U3+oWJdqxaRmYb23AG3OyxVbqseOxs/wCx5+hTeB+TqOHax8OmtaXYP42n6i9ls1HXxSi8Ukbx3scHfReZsR0Jqoc7OsPE3LmFYwzVVObgytI+JhP13pxl8puvV91FcCwDWjWxWDy2oaPhk7fPf9V0XANZ1HUENlJp5TwltsX8n/uAs3GxdxvCKSOQOALSC05gg3BHeCp1FEREBERARFQrKpkTC+Rwawby7cgrErnenmsBsIMVK68h6pe3M38MfefxbgsFpzrFdITBSA57wDZzh3vI7DfLeVpFJSna25DtSO+I7gO5o4BXX2nt1E8Ebnu25c3nhvDb+fE95WwYRRmWRjBvc4D0HE8lZ0VK57g1gJcTYAZkldM0bwAUzdp9jM4Zng0eEfurvoyx1dMo9ga0Nb2QAB6DJXGHw2VA5lZCkaoL6NTqVimUBU5GqooEIMNXwrjOm2ibXVIe0hjZDYu4Md8JJ4C/Fd4liutS0n0ec8F0YDsusw7nDuWpdJZtp+jmKvjd9lqyG1DB1XfDK0bi3z8ltTZ1yzSjBJznGXv6Pcx5tKy3cfoqGB6eTQno6oOkaMrkbMzfXvS477iTL5XX2zKoJFrGE6QwVAvFI0nwnJ/IrLNnXKx02yYcpwVj451aY/iwhiNj/EfdrBxz3u9lJF20XHqkSVEr7gN23Zk5WGQ+QV1/+WqnQieNhfERcFuZI77b7LVK2kkqp4qaG+3K9rcuAJ6zj5AXK9M4fSNhiZEzJkbGsHo0Afou9605+vOshsCTw/RX2pUdLV1Ur83MYxrfIPc69vZgW161dHmxHp4hZku0HAbg+17j1F1pupipDK2aP+ZFcesb/wBnqZd40nrtCKKLg6aQssdXYFTy9uNt+9uTvksiiGnPsa1bMdcwkX7j1XcwtKr8FqKY2lj6Rnc8EOt+Fy7sqdRTtkGzI0OaeDhddMf9bPWbhHHtGMcqIHf9BOWu3mkqj1T5NvYH2sV0zR3WbBI4RVrTSVG4iS4iJ8nHs+/Na7pNq/jkBdB2t+yTn/td+60eaeaIdFVM+0wtys/q1DPyyDPLuzC6fjkxqx6WY8EAggg5gjMH0KmXA9FtIZ4P+2z9PGM3UVVlKO/Y4H/afZdM0d1h0dSNmR32aob24qizCDx2XHJw+fkpcbFlbgi1LFNYuHQZGYSO7oRt/Pd81pmketXpWltJeJlrue63TbswAL29Rc+imqbdA0l0tp6Np23NdIBfYBAt5uPwj5ri2kmmFTiD7Rktjvk4A8o2/wDIrH1NN9oMT3Pc5sgLg124WObj4jlfNXEZjieQATeIDIhwLnEHeMh1cuPutyaEmF4a1rX3OyRxJHWfmczxOXzWbwrDpKpzY4WXIABcey0XJuTwGfusnoroNNPZ894afeAfvHA9wO4bsyunUNDFAwRwtDGDgN5PeTxKloxmAaPx0jcutKR1nn5hvcFeyvVSd6t25lZFWFlysnAyyt6aJXzAipwoqAUVAREQQIUrmqdEGHxXAYZ+22zuD29V491zzSjV4XAksE7RezowGzt9tzvay61ZSFqsuks28wVuhsrHH7PJtFvwOuyVvqN/yUaPGcSp+q4SuaPE3pBzuvRmKYLBOLSsa48Hbnj0cMwtUxPQeQZ081x4KhoePZ+/mtcpfU1rxzmk0pr35CFjfxSNI97Xup6rpXnakc6SV2Qyz/K1o3DyWdrMDro+1GLd8Qaf8qlRzviOcRDuLiDtcyp18Xv6zWrzRttK41E9jUvGy0b+iYd4v4jx5LocVUCuc02LOPB3JZmkxM+aUZnTSjE9HK213NAePVv+Lrzjo7X/AGPE43OyaJQx35JOqT6C9/ZejKbEQRY7iLLgmtHATBUFzR1Hbj5E5fsrj9iV3xpui07VnpH9qpWtebzRAMf3kDsu9xb3BW4bS4WarrtFLJdFFEUUUEq1HTrBQ5hnYOs223bi3xeoW4KnUxB7XNducC0+4stS6qWbcIrcPY83za8ZhzcnA+qhNXSW2K2MVUW4Sg7FWweT/i9Cr6cWcR3EjkVb4hGejJsdy9O3LTUp5+s4R7XR3OztgF9vO2V1RaC7tOPkAbBVIYy64aNpxJs0do38uK3zQzVTWVJa+paaaA59f75w7ms3j1K1bIi8wXRmpqxCKdp2RE3akdlG3avfPibHcF03RfQKmo7PfaacZ7bx1Gn8LOHqc1tFDSMhjZFE3ZjY0NaBwAFgp5HLlcmpEkjlaTPU8sis5HXUVK83VxTRKlFHdZGCNBViaqwCgwKdQEREBERAREQFAhRRBKWqQtVVEFAxq3loWO3tHJX1ksgw0mER+EclbS4U3gFsBaqbo1Rqk9GW7lrWlmGtqoix3bAOyePoujzU4K1zG8IcQS3f5JEcK0fqJqCpu0HqnZe3g5pP/wBbzXbcKxZk8Yew7xmOIPEELQsToSZA6wFQzcHjqSDix3eslRu2h0tGAx7ABNTk9dp8x8QyycrlJl2TpvTZVUbItdw/GmPyPUk4tdly71lGTLjpvbIhyiCrRkyqtkUVXuqdRIGtc47mtceQuobSwumFeI6V/iktGPftfIFJN1a49jteWEkbyb+5K7jq9waJ2HQGaKJ75Y9txewOJDySN47rLgddTunqIoWXLpJGNFvM2XqWhpxFGyNvZjYxg9GNDR9F6MnKLbD8Bpaf7iCCI98cbWnmBdZAlSlypuesKi96tZpFGWRWcj1RCR6gxt0a26uoo0E0ESvGNUsbVWaEEQFFEUBERAREQEREBERAREQEREBQsoogkLVTdEq6gQg17GdG4pxmLO4OG9aLjWi8sR2jtnZvszw3EgH4gN4XWiFIWKypp51xOgqL9IHdLb42GzvcblVw3TGeHqyddo4PyeF2vEtGYJbu2dh/jj6rvfgfdafjegTjezWTD2ZJ+x+S1uX08Y/DdNKaTJzujd3P3c1sdPVtcLtc1w72kELmWJaIBhteSJ3dKCB7E5HmsazAKqI3ikt5sLh/6rPCfDk7QJwBckAd5yC51pdjYnf1DeGO4aeDnfE8eW4D0WE+xVT8qmeV7PBd2wfW5zV3Dg0lQQxnUjyDpD2QO5viKsxkLdrnVLgxnrjVPH8Kn2tm+4ykWHIEnku5CZaXgTIqaJsMIsxvMk5lx7ySsuzEEtIzrplQkmWLNagnuoq8e+6g1qkjzV3FGiIxRq7jYoRsVZrUVFoU6hZRUBERAREQEREBERAREQEREBERAREQEREBQsooghZS2U6ILaopGPFnta4Hg4AhaziOg1O+5i24nf6Zy5FbdZSkIOXV+gc4PUkDx+K4PJW0ej9a3IjLyK6sWKQxq7GhUeESjtLJx4e4LaDAFDoAgwDKIq7hpVlBAFO2JBawwK6jjVQMVQBQStCnAUUQEREBERAREQEREBERAREQEREBERAREQEREBERAREQEREEpUERBAhLIiojZRUEUEQpkRAREQEREBERAREQf//Z"/>
          <p:cNvSpPr>
            <a:spLocks noChangeAspect="1" noChangeArrowheads="1"/>
          </p:cNvSpPr>
          <p:nvPr/>
        </p:nvSpPr>
        <p:spPr bwMode="auto">
          <a:xfrm>
            <a:off x="460375" y="-1081088"/>
            <a:ext cx="4572000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098" name="Picture 2" descr="http://lewysjones.com/wp-content/uploads/2013/11/Anagly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2088" y="-56237"/>
            <a:ext cx="6466987" cy="691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 bwMode="auto">
          <a:xfrm>
            <a:off x="17462" y="0"/>
            <a:ext cx="885825" cy="1190625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engwar Annatar Alt" pitchFamily="2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73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08-A1_LUMC_presentatie">
  <a:themeElements>
    <a:clrScheme name="1_B08-A1_LUMC_presentatie 1">
      <a:dk1>
        <a:srgbClr val="B2E4FD"/>
      </a:dk1>
      <a:lt1>
        <a:srgbClr val="FFFFFF"/>
      </a:lt1>
      <a:dk2>
        <a:srgbClr val="111166"/>
      </a:dk2>
      <a:lt2>
        <a:srgbClr val="111166"/>
      </a:lt2>
      <a:accent1>
        <a:srgbClr val="119DF9"/>
      </a:accent1>
      <a:accent2>
        <a:srgbClr val="117FE4"/>
      </a:accent2>
      <a:accent3>
        <a:srgbClr val="AAAAB8"/>
      </a:accent3>
      <a:accent4>
        <a:srgbClr val="DADADA"/>
      </a:accent4>
      <a:accent5>
        <a:srgbClr val="AACCFB"/>
      </a:accent5>
      <a:accent6>
        <a:srgbClr val="0E72CF"/>
      </a:accent6>
      <a:hlink>
        <a:srgbClr val="1161C6"/>
      </a:hlink>
      <a:folHlink>
        <a:srgbClr val="114DB3"/>
      </a:folHlink>
    </a:clrScheme>
    <a:fontScheme name="1_B08-A1_LUMC_presentatie">
      <a:majorFont>
        <a:latin typeface="Time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ngwar Annatar Alt" pitchFamily="2" charset="0"/>
            <a:cs typeface="Courier New" pitchFamily="4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engwar Annatar Alt" pitchFamily="2" charset="0"/>
            <a:cs typeface="Courier New" pitchFamily="49" charset="0"/>
          </a:defRPr>
        </a:defPPr>
      </a:lstStyle>
    </a:lnDef>
  </a:objectDefaults>
  <a:extraClrSchemeLst>
    <a:extraClrScheme>
      <a:clrScheme name="1_B08-A1_LUMC_presentatie 1">
        <a:dk1>
          <a:srgbClr val="B2E4FD"/>
        </a:dk1>
        <a:lt1>
          <a:srgbClr val="FFFFFF"/>
        </a:lt1>
        <a:dk2>
          <a:srgbClr val="111166"/>
        </a:dk2>
        <a:lt2>
          <a:srgbClr val="111166"/>
        </a:lt2>
        <a:accent1>
          <a:srgbClr val="119DF9"/>
        </a:accent1>
        <a:accent2>
          <a:srgbClr val="117FE4"/>
        </a:accent2>
        <a:accent3>
          <a:srgbClr val="AAAAB8"/>
        </a:accent3>
        <a:accent4>
          <a:srgbClr val="DADADA"/>
        </a:accent4>
        <a:accent5>
          <a:srgbClr val="AACCFB"/>
        </a:accent5>
        <a:accent6>
          <a:srgbClr val="0E72CF"/>
        </a:accent6>
        <a:hlink>
          <a:srgbClr val="1161C6"/>
        </a:hlink>
        <a:folHlink>
          <a:srgbClr val="114DB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93343</TotalTime>
  <Words>880</Words>
  <Application>Microsoft Office PowerPoint</Application>
  <PresentationFormat>On-screen Show (4:3)</PresentationFormat>
  <Paragraphs>203</Paragraphs>
  <Slides>39</Slides>
  <Notes>34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1_B08-A1_LUMC_presentatie</vt:lpstr>
      <vt:lpstr>Sensory Exploration of Mass Spectrometry Data</vt:lpstr>
      <vt:lpstr>Disclaimers</vt:lpstr>
      <vt:lpstr>Lacunae?</vt:lpstr>
      <vt:lpstr>Vision</vt:lpstr>
      <vt:lpstr>Vision</vt:lpstr>
      <vt:lpstr>Vision</vt:lpstr>
      <vt:lpstr>Vision</vt:lpstr>
      <vt:lpstr>Vision – 3D</vt:lpstr>
      <vt:lpstr>PowerPoint Presentation</vt:lpstr>
      <vt:lpstr>Vision – 3D</vt:lpstr>
      <vt:lpstr>Vision - summary</vt:lpstr>
      <vt:lpstr>Touch (mechanoreception)</vt:lpstr>
      <vt:lpstr>Touch – Braille monitor</vt:lpstr>
      <vt:lpstr>Touch – 3D printer</vt:lpstr>
      <vt:lpstr>Feely boxes</vt:lpstr>
      <vt:lpstr>Touch (mechanoreception)</vt:lpstr>
      <vt:lpstr>Hearing (audition)</vt:lpstr>
      <vt:lpstr>Hearing (audition)</vt:lpstr>
      <vt:lpstr>Hearing (audition)</vt:lpstr>
      <vt:lpstr>Hearing (audition)</vt:lpstr>
      <vt:lpstr>Hearing (audition)</vt:lpstr>
      <vt:lpstr>Hearing (audition)</vt:lpstr>
      <vt:lpstr>Hearing (audition)</vt:lpstr>
      <vt:lpstr>Shepard tone (barber's pole)</vt:lpstr>
      <vt:lpstr>Hearing (audition)</vt:lpstr>
      <vt:lpstr>Smell (olfaction)</vt:lpstr>
      <vt:lpstr>Smell – Smell-O-Vision</vt:lpstr>
      <vt:lpstr>Smell – Smell-O-Vision</vt:lpstr>
      <vt:lpstr>Smell – Smell-O-Vision</vt:lpstr>
      <vt:lpstr>Smell – Smell-O-Vision</vt:lpstr>
      <vt:lpstr>iSmell – Personal Scent Synthesizer</vt:lpstr>
      <vt:lpstr>Smell – olfactory encoding</vt:lpstr>
      <vt:lpstr>Smell – olfactory encoding</vt:lpstr>
      <vt:lpstr>Smell – olfactory encoding</vt:lpstr>
      <vt:lpstr>Smell – olfactory encoding</vt:lpstr>
      <vt:lpstr>Taste (gustation)</vt:lpstr>
      <vt:lpstr>What have we learned (if anything)?</vt:lpstr>
      <vt:lpstr>Answers to the exercises</vt:lpstr>
      <vt:lpstr>Answers to the exercises</vt:lpstr>
    </vt:vector>
  </TitlesOfParts>
  <Company>LUMC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Magnus Palmblad</dc:creator>
  <cp:lastModifiedBy>Magnus Palmblad</cp:lastModifiedBy>
  <cp:revision>300</cp:revision>
  <dcterms:created xsi:type="dcterms:W3CDTF">2010-04-16T13:46:57Z</dcterms:created>
  <dcterms:modified xsi:type="dcterms:W3CDTF">2017-10-13T13:38:33Z</dcterms:modified>
</cp:coreProperties>
</file>